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media1.mp4" ContentType="video/unknown"/>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media2.mp4" ContentType="video/unknown"/>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324863"/>
        </a:solidFill>
        <a:effectLst/>
        <a:uFillTx/>
        <a:latin typeface="Palatino"/>
        <a:ea typeface="Palatino"/>
        <a:cs typeface="Palatino"/>
        <a:sym typeface="Palatino"/>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324863"/>
        </a:solidFill>
        <a:effectLst/>
        <a:uFillTx/>
        <a:latin typeface="Palatino"/>
        <a:ea typeface="Palatino"/>
        <a:cs typeface="Palatino"/>
        <a:sym typeface="Palatino"/>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324863"/>
        </a:solidFill>
        <a:effectLst/>
        <a:uFillTx/>
        <a:latin typeface="Palatino"/>
        <a:ea typeface="Palatino"/>
        <a:cs typeface="Palatino"/>
        <a:sym typeface="Palatino"/>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324863"/>
        </a:solidFill>
        <a:effectLst/>
        <a:uFillTx/>
        <a:latin typeface="Palatino"/>
        <a:ea typeface="Palatino"/>
        <a:cs typeface="Palatino"/>
        <a:sym typeface="Palatino"/>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324863"/>
        </a:solidFill>
        <a:effectLst/>
        <a:uFillTx/>
        <a:latin typeface="Palatino"/>
        <a:ea typeface="Palatino"/>
        <a:cs typeface="Palatino"/>
        <a:sym typeface="Palatino"/>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324863"/>
        </a:solidFill>
        <a:effectLst/>
        <a:uFillTx/>
        <a:latin typeface="Palatino"/>
        <a:ea typeface="Palatino"/>
        <a:cs typeface="Palatino"/>
        <a:sym typeface="Palatino"/>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324863"/>
        </a:solidFill>
        <a:effectLst/>
        <a:uFillTx/>
        <a:latin typeface="Palatino"/>
        <a:ea typeface="Palatino"/>
        <a:cs typeface="Palatino"/>
        <a:sym typeface="Palatino"/>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324863"/>
        </a:solidFill>
        <a:effectLst/>
        <a:uFillTx/>
        <a:latin typeface="Palatino"/>
        <a:ea typeface="Palatino"/>
        <a:cs typeface="Palatino"/>
        <a:sym typeface="Palatino"/>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324863"/>
        </a:solidFill>
        <a:effectLst/>
        <a:uFillTx/>
        <a:latin typeface="Palatino"/>
        <a:ea typeface="Palatino"/>
        <a:cs typeface="Palatino"/>
        <a:sym typeface="Palatino"/>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Palatino"/>
          <a:ea typeface="Palatino"/>
          <a:cs typeface="Palatino"/>
        </a:font>
        <a:srgbClr val="6D6A67"/>
      </a:tcTxStyle>
      <a:tcStyle>
        <a:tcBdr>
          <a:left>
            <a:ln w="12700" cap="flat">
              <a:solidFill>
                <a:srgbClr val="7695B6"/>
              </a:solidFill>
              <a:prstDash val="solid"/>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Palatino"/>
          <a:ea typeface="Palatino"/>
          <a:cs typeface="Palatino"/>
        </a:font>
        <a:srgbClr val="F6F4EF"/>
      </a:tcTxStyle>
      <a:tcStyle>
        <a:tcBdr>
          <a:left>
            <a:ln w="12700" cap="flat">
              <a:solidFill>
                <a:srgbClr val="7695B6"/>
              </a:solidFill>
              <a:prstDash val="solid"/>
              <a:miter lim="400000"/>
            </a:ln>
          </a:left>
          <a:right>
            <a:ln w="12700" cap="flat">
              <a:noFill/>
              <a:miter lim="400000"/>
            </a:ln>
          </a:right>
          <a:top>
            <a:ln w="12700" cap="flat">
              <a:solidFill>
                <a:srgbClr val="D6D3CB">
                  <a:alpha val="85000"/>
                </a:srgbClr>
              </a:solidFill>
              <a:prstDash val="solid"/>
              <a:miter lim="400000"/>
            </a:ln>
          </a:top>
          <a:bottom>
            <a:ln w="12700" cap="flat">
              <a:solidFill>
                <a:srgbClr val="D6D3CB">
                  <a:alpha val="85000"/>
                </a:srgbClr>
              </a:solidFill>
              <a:prstDash val="solid"/>
              <a:miter lim="400000"/>
            </a:ln>
          </a:bottom>
          <a:insideH>
            <a:ln w="12700" cap="flat">
              <a:solidFill>
                <a:srgbClr val="D6D3CB">
                  <a:alpha val="85000"/>
                </a:srgbClr>
              </a:solidFill>
              <a:prstDash val="solid"/>
              <a:miter lim="400000"/>
            </a:ln>
          </a:insideH>
          <a:insideV>
            <a:ln w="12700" cap="flat">
              <a:solidFill>
                <a:srgbClr val="7695B6"/>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solidFill>
                <a:srgbClr val="7695B6"/>
              </a:solidFill>
              <a:prstDash val="solid"/>
              <a:miter lim="400000"/>
            </a:ln>
          </a:top>
          <a:bottom>
            <a:ln w="12700" cap="flat">
              <a:noFill/>
              <a:miter lim="400000"/>
            </a:ln>
          </a:bottom>
          <a:insideH>
            <a:ln w="12700" cap="flat">
              <a:solidFill>
                <a:srgbClr val="7695B6"/>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Palatino"/>
          <a:ea typeface="Palatino"/>
          <a:cs typeface="Palatino"/>
        </a:font>
        <a:srgbClr val="6D6A67"/>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wholeTbl>
    <a:band2H>
      <a:tcTxStyle b="def" i="def"/>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5D5D5D"/>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noFill/>
        </a:fill>
      </a:tcStyle>
    </a:wholeTbl>
    <a:band2H>
      <a:tcTxStyle b="def" i="def"/>
      <a:tcStyle>
        <a:tcBdr/>
        <a:fill>
          <a:solidFill>
            <a:srgbClr val="DBD8CD">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solidFill>
            <a:srgbClr val="EEEBE2">
              <a:alpha val="85000"/>
            </a:srgbClr>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Palatino"/>
          <a:ea typeface="Palatino"/>
          <a:cs typeface="Palatino"/>
        </a:font>
        <a:srgbClr val="6D6A67"/>
      </a:tcTxStyle>
      <a:tcStyle>
        <a:tcBdr>
          <a:left>
            <a:ln w="12700" cap="flat">
              <a:solidFill>
                <a:srgbClr val="A8A49D"/>
              </a:solidFill>
              <a:prstDash val="solid"/>
              <a:miter lim="400000"/>
            </a:ln>
          </a:left>
          <a:right>
            <a:ln w="12700" cap="flat">
              <a:solidFill>
                <a:srgbClr val="A8A49D"/>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A8A49D"/>
              </a:solidFill>
              <a:prstDash val="solid"/>
              <a:miter lim="400000"/>
            </a:ln>
          </a:insideV>
        </a:tcBdr>
        <a:fill>
          <a:noFill/>
        </a:fill>
      </a:tcStyle>
    </a:wholeTbl>
    <a:band2H>
      <a:tcTxStyle b="def" i="def"/>
      <a:tcStyle>
        <a:tcBdr/>
        <a:fill>
          <a:solidFill>
            <a:srgbClr val="C4C1BA">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3F1DF"/>
              </a:solidFill>
              <a:prstDash val="solid"/>
              <a:miter lim="400000"/>
            </a:ln>
          </a:insideV>
        </a:tcBdr>
        <a:fill>
          <a:no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12700" cap="flat">
              <a:noFill/>
              <a:miter lim="400000"/>
            </a:ln>
          </a:insideV>
        </a:tcBdr>
        <a:fill>
          <a:noFill/>
        </a:fill>
      </a:tcStyle>
    </a:wholeTbl>
    <a:band2H>
      <a:tcTxStyle b="def" i="def"/>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3CB"/>
              </a:solidFill>
              <a:prstDash val="solid"/>
              <a:miter lim="400000"/>
            </a:ln>
          </a:insideV>
        </a:tcBdr>
        <a:fill>
          <a:solidFill>
            <a:srgbClr val="8C8982"/>
          </a:solid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firstRow>
  </a:tblStyle>
  <a:tblStyle styleId="{2708684C-4D16-4618-839F-0558EEFCDFE6}" styleName="">
    <a:tblBg/>
    <a:wholeTbl>
      <a:tcTxStyle b="off" i="off">
        <a:font>
          <a:latin typeface="Palatino"/>
          <a:ea typeface="Palatino"/>
          <a:cs typeface="Palatino"/>
        </a:font>
        <a:srgbClr val="6D6A67"/>
      </a:tcTxStyle>
      <a:tcStyle>
        <a:tcBdr>
          <a:left>
            <a:ln w="25400" cap="flat">
              <a:solidFill>
                <a:srgbClr val="D6D3CB"/>
              </a:solidFill>
              <a:custDash>
                <a:ds d="200000" sp="200000"/>
              </a:custDash>
              <a:miter lim="400000"/>
            </a:ln>
          </a:left>
          <a:right>
            <a:ln w="25400" cap="flat">
              <a:solidFill>
                <a:srgbClr val="D6D3CB"/>
              </a:solidFill>
              <a:custDash>
                <a:ds d="200000" sp="200000"/>
              </a:custDash>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custDash>
                <a:ds d="200000" sp="200000"/>
              </a:custDash>
              <a:miter lim="400000"/>
            </a:ln>
          </a:insideV>
        </a:tcBdr>
        <a:fill>
          <a:noFill/>
        </a:fill>
      </a:tcStyle>
    </a:wholeTbl>
    <a:band2H>
      <a:tcTxStyle b="def" i="def"/>
      <a:tcStyle>
        <a:tcBdr/>
        <a:fill>
          <a:solidFill>
            <a:srgbClr val="EEEBE2">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25400" cap="flat">
              <a:solidFill>
                <a:srgbClr val="D6D3CB"/>
              </a:solidFill>
              <a:prstDash val="solid"/>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prstDash val="solid"/>
              <a:miter lim="400000"/>
            </a:ln>
          </a:top>
          <a:bottom>
            <a:ln w="12700" cap="flat">
              <a:noFill/>
              <a:miter lim="400000"/>
            </a:ln>
          </a:bottom>
          <a:insideH>
            <a:ln w="25400" cap="flat">
              <a:solidFill>
                <a:srgbClr val="D6D3CB"/>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noFill/>
              <a:miter lim="400000"/>
            </a:ln>
          </a:top>
          <a:bottom>
            <a:ln w="25400" cap="flat">
              <a:solidFill>
                <a:srgbClr val="D6D3CB"/>
              </a:solidFill>
              <a:prstDash val="solid"/>
              <a:miter lim="400000"/>
            </a:ln>
          </a:bottom>
          <a:insideH>
            <a:ln w="25400" cap="flat">
              <a:solidFill>
                <a:srgbClr val="D6D3CB"/>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p:nvPr>
            <p:ph type="sldImg"/>
          </p:nvPr>
        </p:nvSpPr>
        <p:spPr>
          <a:xfrm>
            <a:off x="1143000" y="685800"/>
            <a:ext cx="4572000" cy="3429000"/>
          </a:xfrm>
          <a:prstGeom prst="rect">
            <a:avLst/>
          </a:prstGeom>
        </p:spPr>
        <p:txBody>
          <a:bodyPr/>
          <a:lstStyle/>
          <a:p>
            <a:pPr/>
          </a:p>
        </p:txBody>
      </p:sp>
      <p:sp>
        <p:nvSpPr>
          <p:cNvPr id="131" name="Shape 13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3000">
        <a:latin typeface="Helvetica Neue"/>
        <a:ea typeface="Helvetica Neue"/>
        <a:cs typeface="Helvetica Neue"/>
        <a:sym typeface="Helvetica Neue"/>
      </a:defRPr>
    </a:lvl1pPr>
    <a:lvl2pPr indent="228600" defTabSz="457200" latinLnBrk="0">
      <a:lnSpc>
        <a:spcPct val="117999"/>
      </a:lnSpc>
      <a:defRPr sz="3000">
        <a:latin typeface="Helvetica Neue"/>
        <a:ea typeface="Helvetica Neue"/>
        <a:cs typeface="Helvetica Neue"/>
        <a:sym typeface="Helvetica Neue"/>
      </a:defRPr>
    </a:lvl2pPr>
    <a:lvl3pPr indent="457200" defTabSz="457200" latinLnBrk="0">
      <a:lnSpc>
        <a:spcPct val="117999"/>
      </a:lnSpc>
      <a:defRPr sz="3000">
        <a:latin typeface="Helvetica Neue"/>
        <a:ea typeface="Helvetica Neue"/>
        <a:cs typeface="Helvetica Neue"/>
        <a:sym typeface="Helvetica Neue"/>
      </a:defRPr>
    </a:lvl3pPr>
    <a:lvl4pPr indent="685800" defTabSz="457200" latinLnBrk="0">
      <a:lnSpc>
        <a:spcPct val="117999"/>
      </a:lnSpc>
      <a:defRPr sz="3000">
        <a:latin typeface="Helvetica Neue"/>
        <a:ea typeface="Helvetica Neue"/>
        <a:cs typeface="Helvetica Neue"/>
        <a:sym typeface="Helvetica Neue"/>
      </a:defRPr>
    </a:lvl4pPr>
    <a:lvl5pPr indent="914400" defTabSz="457200" latinLnBrk="0">
      <a:lnSpc>
        <a:spcPct val="117999"/>
      </a:lnSpc>
      <a:defRPr sz="3000">
        <a:latin typeface="Helvetica Neue"/>
        <a:ea typeface="Helvetica Neue"/>
        <a:cs typeface="Helvetica Neue"/>
        <a:sym typeface="Helvetica Neue"/>
      </a:defRPr>
    </a:lvl5pPr>
    <a:lvl6pPr indent="1143000" defTabSz="457200" latinLnBrk="0">
      <a:lnSpc>
        <a:spcPct val="117999"/>
      </a:lnSpc>
      <a:defRPr sz="3000">
        <a:latin typeface="Helvetica Neue"/>
        <a:ea typeface="Helvetica Neue"/>
        <a:cs typeface="Helvetica Neue"/>
        <a:sym typeface="Helvetica Neue"/>
      </a:defRPr>
    </a:lvl6pPr>
    <a:lvl7pPr indent="1371600" defTabSz="457200" latinLnBrk="0">
      <a:lnSpc>
        <a:spcPct val="117999"/>
      </a:lnSpc>
      <a:defRPr sz="3000">
        <a:latin typeface="Helvetica Neue"/>
        <a:ea typeface="Helvetica Neue"/>
        <a:cs typeface="Helvetica Neue"/>
        <a:sym typeface="Helvetica Neue"/>
      </a:defRPr>
    </a:lvl7pPr>
    <a:lvl8pPr indent="1600200" defTabSz="457200" latinLnBrk="0">
      <a:lnSpc>
        <a:spcPct val="117999"/>
      </a:lnSpc>
      <a:defRPr sz="3000">
        <a:latin typeface="Helvetica Neue"/>
        <a:ea typeface="Helvetica Neue"/>
        <a:cs typeface="Helvetica Neue"/>
        <a:sym typeface="Helvetica Neue"/>
      </a:defRPr>
    </a:lvl8pPr>
    <a:lvl9pPr indent="1828800" defTabSz="457200" latinLnBrk="0">
      <a:lnSpc>
        <a:spcPct val="117999"/>
      </a:lnSpc>
      <a:defRPr sz="30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Shape 144"/>
          <p:cNvSpPr/>
          <p:nvPr>
            <p:ph type="sldImg"/>
          </p:nvPr>
        </p:nvSpPr>
        <p:spPr>
          <a:prstGeom prst="rect">
            <a:avLst/>
          </a:prstGeom>
        </p:spPr>
        <p:txBody>
          <a:bodyPr/>
          <a:lstStyle/>
          <a:p>
            <a:pPr/>
          </a:p>
        </p:txBody>
      </p:sp>
      <p:sp>
        <p:nvSpPr>
          <p:cNvPr id="145" name="Shape 145"/>
          <p:cNvSpPr/>
          <p:nvPr>
            <p:ph type="body" sz="quarter" idx="1"/>
          </p:nvPr>
        </p:nvSpPr>
        <p:spPr>
          <a:prstGeom prst="rect">
            <a:avLst/>
          </a:prstGeom>
        </p:spPr>
        <p:txBody>
          <a:bodyPr/>
          <a:lstStyle/>
          <a:p>
            <a:pPr/>
            <a:r>
              <a:t>A one-dimensional time series (TS) is a collection of values sequentially ordered in time. They are increasingly popular due to the growing importance of automatic sensors producing an increasing flood of large, high-resolution TS in areas such as </a:t>
            </a:r>
          </a:p>
          <a:p>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 name="Shape 256"/>
          <p:cNvSpPr/>
          <p:nvPr>
            <p:ph type="sldImg"/>
          </p:nvPr>
        </p:nvSpPr>
        <p:spPr>
          <a:prstGeom prst="rect">
            <a:avLst/>
          </a:prstGeom>
        </p:spPr>
        <p:txBody>
          <a:bodyPr/>
          <a:lstStyle/>
          <a:p>
            <a:pPr/>
          </a:p>
        </p:txBody>
      </p:sp>
      <p:sp>
        <p:nvSpPr>
          <p:cNvPr id="257" name="Shape 257"/>
          <p:cNvSpPr/>
          <p:nvPr>
            <p:ph type="body" sz="quarter" idx="1"/>
          </p:nvPr>
        </p:nvSpPr>
        <p:spPr>
          <a:prstGeom prst="rect">
            <a:avLst/>
          </a:prstGeom>
        </p:spPr>
        <p:txBody>
          <a:bodyPr/>
          <a:lstStyle/>
          <a:p>
            <a:pPr/>
            <a:r>
              <a:t>First raw data. 3 different classes. bells cylinders and funnels.</a:t>
            </a:r>
          </a:p>
          <a:p>
            <a:pPr/>
          </a:p>
          <a:p>
            <a:pPr marL="501315" indent="-501315">
              <a:buSzPct val="100000"/>
              <a:buAutoNum type="arabicParenR" startAt="1"/>
            </a:pPr>
            <a:r>
              <a:t>substructures are extracted from a time series, </a:t>
            </a:r>
          </a:p>
          <a:p>
            <a:pPr marL="501315" indent="-501315">
              <a:buSzPct val="100000"/>
              <a:buAutoNum type="arabicParenR" startAt="1"/>
            </a:pPr>
            <a:r>
              <a:t>each substructure is transformed to a word.</a:t>
            </a:r>
          </a:p>
          <a:p>
            <a:pPr marL="501315" indent="-501315">
              <a:buSzPct val="100000"/>
              <a:buAutoNum type="arabicParenR" startAt="1"/>
            </a:pPr>
            <a:r>
              <a:t>A histogram of word counts is built</a:t>
            </a:r>
          </a:p>
          <a:p>
            <a:pPr marL="501315" indent="-501315">
              <a:buSzPct val="100000"/>
              <a:buAutoNum type="arabicParenR" startAt="1"/>
            </a:pPr>
            <a:r>
              <a:t>A tf-idf feature vector is constructed for each class.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Shape 281"/>
          <p:cNvSpPr/>
          <p:nvPr>
            <p:ph type="sldImg"/>
          </p:nvPr>
        </p:nvSpPr>
        <p:spPr>
          <a:prstGeom prst="rect">
            <a:avLst/>
          </a:prstGeom>
        </p:spPr>
        <p:txBody>
          <a:bodyPr/>
          <a:lstStyle/>
          <a:p>
            <a:pPr/>
          </a:p>
        </p:txBody>
      </p:sp>
      <p:sp>
        <p:nvSpPr>
          <p:cNvPr id="282" name="Shape 282"/>
          <p:cNvSpPr/>
          <p:nvPr>
            <p:ph type="body" sz="quarter" idx="1"/>
          </p:nvPr>
        </p:nvSpPr>
        <p:spPr>
          <a:prstGeom prst="rect">
            <a:avLst/>
          </a:prstGeom>
        </p:spPr>
        <p:txBody>
          <a:bodyPr/>
          <a:lstStyle/>
          <a:p>
            <a:pPr/>
            <a:r>
              <a:t>The term frequency refers to the occurrence of words in a document. The tf-idf measure is used to weigh the term frequencies in the vector to give a higher weight to representative terms (words) of a class. In our model the term is an SFA word and a document corresponds to a time series.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Shape 293"/>
          <p:cNvSpPr/>
          <p:nvPr>
            <p:ph type="sldImg"/>
          </p:nvPr>
        </p:nvSpPr>
        <p:spPr>
          <a:prstGeom prst="rect">
            <a:avLst/>
          </a:prstGeom>
        </p:spPr>
        <p:txBody>
          <a:bodyPr/>
          <a:lstStyle/>
          <a:p>
            <a:pPr/>
          </a:p>
        </p:txBody>
      </p:sp>
      <p:sp>
        <p:nvSpPr>
          <p:cNvPr id="294" name="Shape 294"/>
          <p:cNvSpPr/>
          <p:nvPr>
            <p:ph type="body" sz="quarter" idx="1"/>
          </p:nvPr>
        </p:nvSpPr>
        <p:spPr>
          <a:prstGeom prst="rect">
            <a:avLst/>
          </a:prstGeom>
        </p:spPr>
        <p:txBody>
          <a:bodyPr/>
          <a:lstStyle/>
          <a:p>
            <a:pPr/>
            <a:r>
              <a:t>BOSS VS is orders of magnitude faster than state-of-the-art! 2.5 orders of magnitude faster in training. very low prediction times.</a:t>
            </a:r>
          </a:p>
          <a:p>
            <a:pPr/>
          </a:p>
          <a:p>
            <a:pPr/>
            <a:r>
              <a:t>Based on core UCR archive (46 datasets)</a:t>
            </a:r>
          </a:p>
          <a:p>
            <a:pPr/>
          </a:p>
          <a:p>
            <a:pPr/>
            <a:r>
              <a:t>But is is accurate as well?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1" name="Shape 301"/>
          <p:cNvSpPr/>
          <p:nvPr>
            <p:ph type="sldImg"/>
          </p:nvPr>
        </p:nvSpPr>
        <p:spPr>
          <a:prstGeom prst="rect">
            <a:avLst/>
          </a:prstGeom>
        </p:spPr>
        <p:txBody>
          <a:bodyPr/>
          <a:lstStyle/>
          <a:p>
            <a:pPr/>
          </a:p>
        </p:txBody>
      </p:sp>
      <p:sp>
        <p:nvSpPr>
          <p:cNvPr id="302" name="Shape 302"/>
          <p:cNvSpPr/>
          <p:nvPr>
            <p:ph type="body" sz="quarter" idx="1"/>
          </p:nvPr>
        </p:nvSpPr>
        <p:spPr>
          <a:prstGeom prst="rect">
            <a:avLst/>
          </a:prstGeom>
        </p:spPr>
        <p:txBody>
          <a:bodyPr/>
          <a:lstStyle/>
          <a:p>
            <a:pPr/>
            <a:r>
              <a:t>What we see: average accuracy plotted against the total runtime. Ideally we want a method that is in the upper left corner: fast and accurate. BOSS VS is the closest to this corner. it is up to 2.5 orders in magnitude faster but has a competitive accuracy.</a:t>
            </a:r>
          </a:p>
          <a:p>
            <a:pPr/>
          </a:p>
          <a:p>
            <a:pPr/>
            <a:r>
              <a:t>Shapelet methods have a higher train time. Bag-of-pattern methods generally have a lower computational complexity.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8" name="Shape 308"/>
          <p:cNvSpPr/>
          <p:nvPr>
            <p:ph type="sldImg"/>
          </p:nvPr>
        </p:nvSpPr>
        <p:spPr>
          <a:prstGeom prst="rect">
            <a:avLst/>
          </a:prstGeom>
        </p:spPr>
        <p:txBody>
          <a:bodyPr/>
          <a:lstStyle/>
          <a:p>
            <a:pPr/>
          </a:p>
        </p:txBody>
      </p:sp>
      <p:sp>
        <p:nvSpPr>
          <p:cNvPr id="309" name="Shape 309"/>
          <p:cNvSpPr/>
          <p:nvPr>
            <p:ph type="body" sz="quarter" idx="1"/>
          </p:nvPr>
        </p:nvSpPr>
        <p:spPr>
          <a:prstGeom prst="rect">
            <a:avLst/>
          </a:prstGeom>
        </p:spPr>
        <p:txBody>
          <a:bodyPr/>
          <a:lstStyle/>
          <a:p>
            <a:pPr/>
            <a:r>
              <a:t>If we look at ranks, BOSS VS is in the group of best classifiers. Only BOSS and ST have a much lower rank.</a:t>
            </a:r>
          </a:p>
          <a:p>
            <a:pPr/>
          </a:p>
          <a:p>
            <a:pPr/>
            <a:r>
              <a:t>Ranks based on all 85 UCR datasets.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Shape 175"/>
          <p:cNvSpPr/>
          <p:nvPr>
            <p:ph type="sldImg"/>
          </p:nvPr>
        </p:nvSpPr>
        <p:spPr>
          <a:prstGeom prst="rect">
            <a:avLst/>
          </a:prstGeom>
        </p:spPr>
        <p:txBody>
          <a:bodyPr/>
          <a:lstStyle/>
          <a:p>
            <a:pPr/>
          </a:p>
        </p:txBody>
      </p:sp>
      <p:sp>
        <p:nvSpPr>
          <p:cNvPr id="176" name="Shape 176"/>
          <p:cNvSpPr/>
          <p:nvPr>
            <p:ph type="body" sz="quarter" idx="1"/>
          </p:nvPr>
        </p:nvSpPr>
        <p:spPr>
          <a:prstGeom prst="rect">
            <a:avLst/>
          </a:prstGeom>
        </p:spPr>
        <p:txBody>
          <a:bodyPr/>
          <a:lstStyle/>
          <a:p>
            <a:pPr/>
            <a:r>
              <a:t>Ensembles of 36 (COTE) and 11 (EE PROP) core-classifiers are state-of-the-art. </a:t>
            </a:r>
          </a:p>
          <a:p>
            <a:pPr/>
          </a:p>
          <a:p>
            <a:pPr/>
            <a:r>
              <a:t>All approaches have quadratic to cubic computational complexity in N or 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Shape 185"/>
          <p:cNvSpPr/>
          <p:nvPr>
            <p:ph type="sldImg"/>
          </p:nvPr>
        </p:nvSpPr>
        <p:spPr>
          <a:prstGeom prst="rect">
            <a:avLst/>
          </a:prstGeom>
        </p:spPr>
        <p:txBody>
          <a:bodyPr/>
          <a:lstStyle/>
          <a:p>
            <a:pPr/>
          </a:p>
        </p:txBody>
      </p:sp>
      <p:sp>
        <p:nvSpPr>
          <p:cNvPr id="186" name="Shape 186"/>
          <p:cNvSpPr/>
          <p:nvPr>
            <p:ph type="body" sz="quarter" idx="1"/>
          </p:nvPr>
        </p:nvSpPr>
        <p:spPr>
          <a:prstGeom prst="rect">
            <a:avLst/>
          </a:prstGeom>
        </p:spPr>
        <p:txBody>
          <a:bodyPr/>
          <a:lstStyle/>
          <a:p>
            <a:pPr/>
            <a:r>
              <a:t>video runs at 32 times of the actual runtime.</a:t>
            </a:r>
          </a:p>
          <a:p>
            <a:pPr/>
            <a:r>
              <a:t>8000 samples x 1024 measurements.</a:t>
            </a:r>
          </a:p>
          <a:p>
            <a:pPr/>
          </a:p>
          <a:p>
            <a:pPr/>
            <a:r>
              <a:t>We see the classification times for the StarlightCurves dataset. It contains 8000 queries with 1024 measurements each. While it is the largest dataset in TS research, it is rather small. Our method finishes within seconds. </a:t>
            </a:r>
          </a:p>
          <a:p>
            <a:pPr/>
            <a:r>
              <a:t>The baseline 1-NN DTW takes longest with 7 minutes. ST is slowest. BOSS: 3 min. others &lt; 1 minute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6" name="Shape 196"/>
          <p:cNvSpPr/>
          <p:nvPr>
            <p:ph type="sldImg"/>
          </p:nvPr>
        </p:nvSpPr>
        <p:spPr>
          <a:prstGeom prst="rect">
            <a:avLst/>
          </a:prstGeom>
        </p:spPr>
        <p:txBody>
          <a:bodyPr/>
          <a:lstStyle/>
          <a:p>
            <a:pPr/>
          </a:p>
        </p:txBody>
      </p:sp>
      <p:sp>
        <p:nvSpPr>
          <p:cNvPr id="197" name="Shape 197"/>
          <p:cNvSpPr/>
          <p:nvPr>
            <p:ph type="body" sz="quarter" idx="1"/>
          </p:nvPr>
        </p:nvSpPr>
        <p:spPr>
          <a:prstGeom prst="rect">
            <a:avLst/>
          </a:prstGeom>
        </p:spPr>
        <p:txBody>
          <a:bodyPr/>
          <a:lstStyle/>
          <a:p>
            <a:pPr/>
            <a:r>
              <a:t>But there are also larger datasets.</a:t>
            </a:r>
          </a:p>
          <a:p>
            <a:pPr/>
          </a:p>
          <a:p>
            <a:pPr/>
            <a:r>
              <a:t>Three different challenges.</a:t>
            </a:r>
          </a:p>
          <a:p>
            <a:pPr/>
          </a:p>
          <a:p>
            <a:pPr/>
            <a:r>
              <a:t>Long-term human EEG recordings: Forecast seizures of epilepsy patients. 16 electrodes. (multivariate time series)</a:t>
            </a:r>
          </a:p>
          <a:p>
            <a:pPr/>
            <a:r>
              <a:t> </a:t>
            </a:r>
          </a:p>
          <a:p>
            <a:pPr/>
            <a:r>
              <a:t>DEBS 2014: real-world energy consumption profiles from smart plugs deployed in households. Queries: Load Prediction &amp; Outlier Detection</a:t>
            </a:r>
          </a:p>
          <a:p>
            <a:pPr/>
          </a:p>
          <a:p>
            <a:pPr/>
            <a:r>
              <a:t>DEBS 2013: Real-Time Locating System (RTLS). Data set was recorded during a soccer game between two teams of 8 players. Queries per Player: Running Analysis (speed and distance), Ball Possession, Heat Map, Shots on Goal (trajectories)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Shape 201"/>
          <p:cNvSpPr/>
          <p:nvPr>
            <p:ph type="sldImg"/>
          </p:nvPr>
        </p:nvSpPr>
        <p:spPr>
          <a:prstGeom prst="rect">
            <a:avLst/>
          </a:prstGeom>
        </p:spPr>
        <p:txBody>
          <a:bodyPr/>
          <a:lstStyle/>
          <a:p>
            <a:pPr/>
          </a:p>
        </p:txBody>
      </p:sp>
      <p:sp>
        <p:nvSpPr>
          <p:cNvPr id="202" name="Shape 202"/>
          <p:cNvSpPr/>
          <p:nvPr>
            <p:ph type="body" sz="quarter" idx="1"/>
          </p:nvPr>
        </p:nvSpPr>
        <p:spPr>
          <a:prstGeom prst="rect">
            <a:avLst/>
          </a:prstGeom>
        </p:spPr>
        <p:txBody>
          <a:bodyPr/>
          <a:lstStyle/>
          <a:p>
            <a:pPr/>
            <a:r>
              <a:t>The focus of this word is a low computational complexity combined with high accuracy.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Shape 211"/>
          <p:cNvSpPr/>
          <p:nvPr>
            <p:ph type="sldImg"/>
          </p:nvPr>
        </p:nvSpPr>
        <p:spPr>
          <a:prstGeom prst="rect">
            <a:avLst/>
          </a:prstGeom>
        </p:spPr>
        <p:txBody>
          <a:bodyPr/>
          <a:lstStyle/>
          <a:p>
            <a:pPr/>
          </a:p>
        </p:txBody>
      </p:sp>
      <p:sp>
        <p:nvSpPr>
          <p:cNvPr id="212" name="Shape 212"/>
          <p:cNvSpPr/>
          <p:nvPr>
            <p:ph type="body" sz="quarter" idx="1"/>
          </p:nvPr>
        </p:nvSpPr>
        <p:spPr>
          <a:prstGeom prst="rect">
            <a:avLst/>
          </a:prstGeom>
        </p:spPr>
        <p:txBody>
          <a:bodyPr/>
          <a:lstStyle/>
          <a:p>
            <a:pPr/>
            <a:r>
              <a:t>Outline and Building Blogs</a:t>
            </a:r>
          </a:p>
          <a:p>
            <a:pPr/>
          </a:p>
          <a:p>
            <a:pPr/>
            <a:r>
              <a:t>BOSS VS consist of two building blogs: a word transformation of substructures and a bag-of-patterns model.</a:t>
            </a:r>
          </a:p>
          <a:p>
            <a:pPr/>
          </a:p>
          <a:p>
            <a:pPr marL="501315" indent="-501315">
              <a:buSzPct val="100000"/>
              <a:buAutoNum type="arabicParenR" startAt="1"/>
            </a:pPr>
            <a:r>
              <a:t>I will go into details on the following slides.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p>
            <a:pPr/>
            <a:r>
              <a:t>In the beginning we have the raw data and want to extract words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Shape 233"/>
          <p:cNvSpPr/>
          <p:nvPr>
            <p:ph type="sldImg"/>
          </p:nvPr>
        </p:nvSpPr>
        <p:spPr>
          <a:prstGeom prst="rect">
            <a:avLst/>
          </a:prstGeom>
        </p:spPr>
        <p:txBody>
          <a:bodyPr/>
          <a:lstStyle/>
          <a:p>
            <a:pPr/>
          </a:p>
        </p:txBody>
      </p:sp>
      <p:sp>
        <p:nvSpPr>
          <p:cNvPr id="234" name="Shape 234"/>
          <p:cNvSpPr/>
          <p:nvPr>
            <p:ph type="body" sz="quarter" idx="1"/>
          </p:nvPr>
        </p:nvSpPr>
        <p:spPr>
          <a:prstGeom prst="rect">
            <a:avLst/>
          </a:prstGeom>
        </p:spPr>
        <p:txBody>
          <a:bodyPr/>
          <a:lstStyle/>
          <a:p>
            <a:pPr/>
            <a:r>
              <a:t>BOSS VS is based on the BOSS model. BOSS extracts sliding windows, transforms windows to SFA words, and builds the histogram.</a:t>
            </a:r>
          </a:p>
          <a:p>
            <a:pPr/>
          </a:p>
          <a:p>
            <a:pPr/>
            <a:r>
              <a:t>Window length is critical parameter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9" name="Shape 239"/>
          <p:cNvSpPr/>
          <p:nvPr>
            <p:ph type="sldImg"/>
          </p:nvPr>
        </p:nvSpPr>
        <p:spPr>
          <a:prstGeom prst="rect">
            <a:avLst/>
          </a:prstGeom>
        </p:spPr>
        <p:txBody>
          <a:bodyPr/>
          <a:lstStyle/>
          <a:p>
            <a:pPr/>
          </a:p>
        </p:txBody>
      </p:sp>
      <p:sp>
        <p:nvSpPr>
          <p:cNvPr id="240" name="Shape 240"/>
          <p:cNvSpPr/>
          <p:nvPr>
            <p:ph type="body" sz="quarter" idx="1"/>
          </p:nvPr>
        </p:nvSpPr>
        <p:spPr>
          <a:prstGeom prst="rect">
            <a:avLst/>
          </a:prstGeom>
        </p:spPr>
        <p:txBody>
          <a:bodyPr/>
          <a:lstStyle/>
          <a:p>
            <a:pPr/>
            <a:r>
              <a:t>SFA transform a time series using the Fourier Transform.</a:t>
            </a:r>
          </a:p>
          <a:p>
            <a:pPr/>
            <a:r>
              <a:t>It applies a low past filter using only the first Fourier coefficients.</a:t>
            </a:r>
          </a:p>
          <a:p>
            <a:pPr/>
            <a:r>
              <a:t>Quantizes each Fourier value to a symbol.</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0" showMasterPhAnim="1">
  <p:cSld name="Titel &amp; Untertitel">
    <p:spTree>
      <p:nvGrpSpPr>
        <p:cNvPr id="1" name=""/>
        <p:cNvGrpSpPr/>
        <p:nvPr/>
      </p:nvGrpSpPr>
      <p:grpSpPr>
        <a:xfrm>
          <a:off x="0" y="0"/>
          <a:ext cx="0" cy="0"/>
          <a:chOff x="0" y="0"/>
          <a:chExt cx="0" cy="0"/>
        </a:xfrm>
      </p:grpSpPr>
      <p:sp>
        <p:nvSpPr>
          <p:cNvPr id="13" name="Shape 13"/>
          <p:cNvSpPr/>
          <p:nvPr/>
        </p:nvSpPr>
        <p:spPr>
          <a:xfrm>
            <a:off x="3619500" y="12126515"/>
            <a:ext cx="17145002" cy="1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12700">
            <a:solidFill>
              <a:schemeClr val="accent1">
                <a:hueOff val="109194"/>
                <a:satOff val="-4874"/>
                <a:lumOff val="12971"/>
              </a:schemeClr>
            </a:solidFill>
            <a:miter lim="400000"/>
          </a:ln>
        </p:spPr>
        <p:txBody>
          <a:bodyPr lIns="0" tIns="0" rIns="0" bIns="0"/>
          <a:lstStyle/>
          <a:p>
            <a:pPr algn="l" defTabSz="457200">
              <a:defRPr sz="1200">
                <a:solidFill>
                  <a:srgbClr val="000000"/>
                </a:solidFill>
                <a:latin typeface="Helvetica"/>
                <a:ea typeface="Helvetica"/>
                <a:cs typeface="Helvetica"/>
                <a:sym typeface="Helvetica"/>
              </a:defRPr>
            </a:pPr>
          </a:p>
        </p:txBody>
      </p:sp>
      <p:sp>
        <p:nvSpPr>
          <p:cNvPr id="14" name="Shape 14"/>
          <p:cNvSpPr/>
          <p:nvPr/>
        </p:nvSpPr>
        <p:spPr>
          <a:xfrm>
            <a:off x="3619500" y="12197953"/>
            <a:ext cx="17145002" cy="1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12700">
            <a:solidFill>
              <a:schemeClr val="accent1">
                <a:hueOff val="109194"/>
                <a:satOff val="-4874"/>
                <a:lumOff val="12971"/>
              </a:schemeClr>
            </a:solidFill>
            <a:miter lim="400000"/>
          </a:ln>
        </p:spPr>
        <p:txBody>
          <a:bodyPr lIns="0" tIns="0" rIns="0" bIns="0"/>
          <a:lstStyle/>
          <a:p>
            <a:pPr algn="l" defTabSz="457200">
              <a:defRPr sz="1200">
                <a:solidFill>
                  <a:srgbClr val="000000"/>
                </a:solidFill>
                <a:latin typeface="Helvetica"/>
                <a:ea typeface="Helvetica"/>
                <a:cs typeface="Helvetica"/>
                <a:sym typeface="Helvetica"/>
              </a:defRPr>
            </a:pPr>
          </a:p>
        </p:txBody>
      </p:sp>
      <p:sp>
        <p:nvSpPr>
          <p:cNvPr id="15" name="Shape 15"/>
          <p:cNvSpPr/>
          <p:nvPr>
            <p:ph type="body" sz="quarter" idx="13"/>
          </p:nvPr>
        </p:nvSpPr>
        <p:spPr>
          <a:xfrm>
            <a:off x="3567500" y="12385476"/>
            <a:ext cx="17234297" cy="571501"/>
          </a:xfrm>
          <a:prstGeom prst="rect">
            <a:avLst/>
          </a:prstGeom>
        </p:spPr>
        <p:txBody>
          <a:bodyPr>
            <a:spAutoFit/>
          </a:bodyPr>
          <a:lstStyle>
            <a:lvl1pPr marL="0" indent="0">
              <a:spcBef>
                <a:spcPts val="0"/>
              </a:spcBef>
              <a:buClrTx/>
              <a:buSzTx/>
              <a:buFontTx/>
              <a:buNone/>
              <a:defRPr i="1" sz="2400">
                <a:solidFill>
                  <a:srgbClr val="5C86B9"/>
                </a:solidFill>
              </a:defRPr>
            </a:lvl1pPr>
          </a:lstStyle>
          <a:p>
            <a:pPr/>
            <a:r>
              <a:t>Datum</a:t>
            </a:r>
          </a:p>
        </p:txBody>
      </p:sp>
      <p:sp>
        <p:nvSpPr>
          <p:cNvPr id="16" name="Shape 16"/>
          <p:cNvSpPr/>
          <p:nvPr>
            <p:ph type="title"/>
          </p:nvPr>
        </p:nvSpPr>
        <p:spPr>
          <a:xfrm>
            <a:off x="3548062" y="8304609"/>
            <a:ext cx="17287876" cy="2964657"/>
          </a:xfrm>
          <a:prstGeom prst="rect">
            <a:avLst/>
          </a:prstGeom>
        </p:spPr>
        <p:txBody>
          <a:bodyPr anchor="b"/>
          <a:lstStyle/>
          <a:p>
            <a:pPr/>
            <a:r>
              <a:t>Titeltext</a:t>
            </a:r>
          </a:p>
        </p:txBody>
      </p:sp>
      <p:sp>
        <p:nvSpPr>
          <p:cNvPr id="17" name="Shape 17"/>
          <p:cNvSpPr/>
          <p:nvPr>
            <p:ph type="body" sz="quarter" idx="1"/>
          </p:nvPr>
        </p:nvSpPr>
        <p:spPr>
          <a:xfrm>
            <a:off x="3548062" y="11251406"/>
            <a:ext cx="17287876" cy="714376"/>
          </a:xfrm>
          <a:prstGeom prst="rect">
            <a:avLst/>
          </a:prstGeom>
        </p:spPr>
        <p:txBody>
          <a:bodyPr anchor="t"/>
          <a:lstStyle>
            <a:lvl1pPr marL="0" indent="0">
              <a:spcBef>
                <a:spcPts val="1000"/>
              </a:spcBef>
              <a:buClrTx/>
              <a:buSzTx/>
              <a:buFontTx/>
              <a:buNone/>
              <a:defRPr sz="3200">
                <a:solidFill>
                  <a:srgbClr val="5C86B9"/>
                </a:solidFill>
              </a:defRPr>
            </a:lvl1pPr>
            <a:lvl2pPr marL="0" indent="228600">
              <a:spcBef>
                <a:spcPts val="1000"/>
              </a:spcBef>
              <a:buClrTx/>
              <a:buSzTx/>
              <a:buFontTx/>
              <a:buNone/>
              <a:defRPr sz="3200">
                <a:solidFill>
                  <a:srgbClr val="5C86B9"/>
                </a:solidFill>
              </a:defRPr>
            </a:lvl2pPr>
            <a:lvl3pPr marL="0" indent="457200">
              <a:spcBef>
                <a:spcPts val="1000"/>
              </a:spcBef>
              <a:buClrTx/>
              <a:buSzTx/>
              <a:buFontTx/>
              <a:buNone/>
              <a:defRPr sz="3200">
                <a:solidFill>
                  <a:srgbClr val="5C86B9"/>
                </a:solidFill>
              </a:defRPr>
            </a:lvl3pPr>
            <a:lvl4pPr marL="0" indent="685800">
              <a:spcBef>
                <a:spcPts val="1000"/>
              </a:spcBef>
              <a:buClrTx/>
              <a:buSzTx/>
              <a:buFontTx/>
              <a:buNone/>
              <a:defRPr sz="3200">
                <a:solidFill>
                  <a:srgbClr val="5C86B9"/>
                </a:solidFill>
              </a:defRPr>
            </a:lvl4pPr>
            <a:lvl5pPr marL="0" indent="914400">
              <a:spcBef>
                <a:spcPts val="1000"/>
              </a:spcBef>
              <a:buClrTx/>
              <a:buSzTx/>
              <a:buFontTx/>
              <a:buNone/>
              <a:defRPr sz="3200">
                <a:solidFill>
                  <a:srgbClr val="5C86B9"/>
                </a:solidFill>
              </a:defRPr>
            </a:lvl5pPr>
          </a:lstStyle>
          <a:p>
            <a:pPr/>
            <a:r>
              <a:t>Textebene 1</a:t>
            </a:r>
          </a:p>
          <a:p>
            <a:pPr lvl="1"/>
            <a:r>
              <a:t>Textebene 2</a:t>
            </a:r>
          </a:p>
          <a:p>
            <a:pPr lvl="2"/>
            <a:r>
              <a:t>Textebene 3</a:t>
            </a:r>
          </a:p>
          <a:p>
            <a:pPr lvl="3"/>
            <a:r>
              <a:t>Textebene 4</a:t>
            </a:r>
          </a:p>
          <a:p>
            <a:pPr lvl="4"/>
            <a:r>
              <a:t>Textebene 5</a:t>
            </a:r>
          </a:p>
        </p:txBody>
      </p:sp>
      <p:sp>
        <p:nvSpPr>
          <p:cNvPr id="18" name="Shape 18"/>
          <p:cNvSpPr/>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Zitat">
    <p:spTree>
      <p:nvGrpSpPr>
        <p:cNvPr id="1" name=""/>
        <p:cNvGrpSpPr/>
        <p:nvPr/>
      </p:nvGrpSpPr>
      <p:grpSpPr>
        <a:xfrm>
          <a:off x="0" y="0"/>
          <a:ext cx="0" cy="0"/>
          <a:chOff x="0" y="0"/>
          <a:chExt cx="0" cy="0"/>
        </a:xfrm>
      </p:grpSpPr>
      <p:sp>
        <p:nvSpPr>
          <p:cNvPr id="107" name="Shape 107"/>
          <p:cNvSpPr/>
          <p:nvPr>
            <p:ph type="body" sz="quarter" idx="13"/>
          </p:nvPr>
        </p:nvSpPr>
        <p:spPr>
          <a:xfrm>
            <a:off x="4833937" y="6051153"/>
            <a:ext cx="14716126" cy="863601"/>
          </a:xfrm>
          <a:prstGeom prst="rect">
            <a:avLst/>
          </a:prstGeom>
        </p:spPr>
        <p:txBody>
          <a:bodyPr>
            <a:spAutoFit/>
          </a:bodyPr>
          <a:lstStyle>
            <a:lvl1pPr marL="0" indent="0" algn="ctr">
              <a:buClrTx/>
              <a:buSzTx/>
              <a:buFontTx/>
              <a:buNone/>
              <a:defRPr sz="4200"/>
            </a:lvl1pPr>
          </a:lstStyle>
          <a:p>
            <a:pPr/>
            <a:r>
              <a:t>„Zitat hier eingeben.“ </a:t>
            </a:r>
          </a:p>
        </p:txBody>
      </p:sp>
      <p:sp>
        <p:nvSpPr>
          <p:cNvPr id="108" name="Shape 108"/>
          <p:cNvSpPr/>
          <p:nvPr>
            <p:ph type="body" sz="quarter" idx="14"/>
          </p:nvPr>
        </p:nvSpPr>
        <p:spPr>
          <a:xfrm>
            <a:off x="4833937" y="8947546"/>
            <a:ext cx="14716126" cy="863601"/>
          </a:xfrm>
          <a:prstGeom prst="rect">
            <a:avLst/>
          </a:prstGeom>
        </p:spPr>
        <p:txBody>
          <a:bodyPr anchor="t">
            <a:spAutoFit/>
          </a:bodyPr>
          <a:lstStyle>
            <a:lvl1pPr marL="0" indent="0" algn="ctr">
              <a:spcBef>
                <a:spcPts val="1200"/>
              </a:spcBef>
              <a:buClrTx/>
              <a:buSzTx/>
              <a:buFontTx/>
              <a:buNone/>
              <a:defRPr i="1" sz="4200">
                <a:solidFill>
                  <a:srgbClr val="5C86B9"/>
                </a:solidFill>
              </a:defRPr>
            </a:lvl1pPr>
          </a:lstStyle>
          <a:p>
            <a:pPr/>
            <a:r>
              <a:t>–Christian Bauer</a:t>
            </a:r>
          </a:p>
        </p:txBody>
      </p:sp>
      <p:sp>
        <p:nvSpPr>
          <p:cNvPr id="109" name="Shape 109"/>
          <p:cNvSpPr/>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Foto">
    <p:spTree>
      <p:nvGrpSpPr>
        <p:cNvPr id="1" name=""/>
        <p:cNvGrpSpPr/>
        <p:nvPr/>
      </p:nvGrpSpPr>
      <p:grpSpPr>
        <a:xfrm>
          <a:off x="0" y="0"/>
          <a:ext cx="0" cy="0"/>
          <a:chOff x="0" y="0"/>
          <a:chExt cx="0" cy="0"/>
        </a:xfrm>
      </p:grpSpPr>
      <p:sp>
        <p:nvSpPr>
          <p:cNvPr id="116" name="Shape 116"/>
          <p:cNvSpPr/>
          <p:nvPr>
            <p:ph type="pic" idx="13"/>
          </p:nvPr>
        </p:nvSpPr>
        <p:spPr>
          <a:xfrm>
            <a:off x="3048000" y="0"/>
            <a:ext cx="18288000" cy="13716000"/>
          </a:xfrm>
          <a:prstGeom prst="rect">
            <a:avLst/>
          </a:prstGeom>
        </p:spPr>
        <p:txBody>
          <a:bodyPr lIns="91439" tIns="45719" rIns="91439" bIns="45719" anchor="t">
            <a:noAutofit/>
          </a:bodyPr>
          <a:lstStyle/>
          <a:p>
            <a:pPr/>
          </a:p>
        </p:txBody>
      </p:sp>
      <p:sp>
        <p:nvSpPr>
          <p:cNvPr id="117" name="Shape 117"/>
          <p:cNvSpPr/>
          <p:nvPr>
            <p:ph type="sldNum" sz="quarter" idx="2"/>
          </p:nvPr>
        </p:nvSpPr>
        <p:spPr>
          <a:prstGeom prst="rect">
            <a:avLst/>
          </a:prstGeom>
        </p:spPr>
        <p:txBody>
          <a:bodyPr/>
          <a:lstStyle>
            <a:lvl1pPr>
              <a:defRPr>
                <a:solidFill>
                  <a:srgbClr val="FFFFFF"/>
                </a:solidFill>
                <a:effectLst>
                  <a:outerShdw sx="100000" sy="100000" kx="0" ky="0" algn="b" rotWithShape="0" blurRad="38100" dist="15537" dir="5392174">
                    <a:srgbClr val="000000">
                      <a:alpha val="78421"/>
                    </a:srgbClr>
                  </a:outerShdw>
                </a:effectLs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Leer">
    <p:spTree>
      <p:nvGrpSpPr>
        <p:cNvPr id="1" name=""/>
        <p:cNvGrpSpPr/>
        <p:nvPr/>
      </p:nvGrpSpPr>
      <p:grpSpPr>
        <a:xfrm>
          <a:off x="0" y="0"/>
          <a:ext cx="0" cy="0"/>
          <a:chOff x="0" y="0"/>
          <a:chExt cx="0" cy="0"/>
        </a:xfrm>
      </p:grpSpPr>
      <p:sp>
        <p:nvSpPr>
          <p:cNvPr id="124" name="Shape 124"/>
          <p:cNvSpPr/>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Foto - Horizontal">
    <p:spTree>
      <p:nvGrpSpPr>
        <p:cNvPr id="1" name=""/>
        <p:cNvGrpSpPr/>
        <p:nvPr/>
      </p:nvGrpSpPr>
      <p:grpSpPr>
        <a:xfrm>
          <a:off x="0" y="0"/>
          <a:ext cx="0" cy="0"/>
          <a:chOff x="0" y="0"/>
          <a:chExt cx="0" cy="0"/>
        </a:xfrm>
      </p:grpSpPr>
      <p:sp>
        <p:nvSpPr>
          <p:cNvPr id="25" name="Shape 25"/>
          <p:cNvSpPr/>
          <p:nvPr/>
        </p:nvSpPr>
        <p:spPr>
          <a:xfrm>
            <a:off x="3619500" y="12126515"/>
            <a:ext cx="17145002" cy="1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12700">
            <a:solidFill>
              <a:schemeClr val="accent1">
                <a:hueOff val="109194"/>
                <a:satOff val="-4874"/>
                <a:lumOff val="12971"/>
              </a:schemeClr>
            </a:solidFill>
            <a:miter lim="400000"/>
          </a:ln>
        </p:spPr>
        <p:txBody>
          <a:bodyPr lIns="0" tIns="0" rIns="0" bIns="0"/>
          <a:lstStyle/>
          <a:p>
            <a:pPr algn="l" defTabSz="457200">
              <a:defRPr sz="1200">
                <a:solidFill>
                  <a:srgbClr val="000000"/>
                </a:solidFill>
                <a:latin typeface="Helvetica"/>
                <a:ea typeface="Helvetica"/>
                <a:cs typeface="Helvetica"/>
                <a:sym typeface="Helvetica"/>
              </a:defRPr>
            </a:pPr>
          </a:p>
        </p:txBody>
      </p:sp>
      <p:sp>
        <p:nvSpPr>
          <p:cNvPr id="26" name="Shape 26"/>
          <p:cNvSpPr/>
          <p:nvPr/>
        </p:nvSpPr>
        <p:spPr>
          <a:xfrm>
            <a:off x="3619500" y="12197953"/>
            <a:ext cx="17145002" cy="1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12700">
            <a:solidFill>
              <a:schemeClr val="accent1">
                <a:hueOff val="109194"/>
                <a:satOff val="-4874"/>
                <a:lumOff val="12971"/>
              </a:schemeClr>
            </a:solidFill>
            <a:miter lim="400000"/>
          </a:ln>
        </p:spPr>
        <p:txBody>
          <a:bodyPr lIns="0" tIns="0" rIns="0" bIns="0"/>
          <a:lstStyle/>
          <a:p>
            <a:pPr algn="l" defTabSz="457200">
              <a:defRPr sz="1200">
                <a:solidFill>
                  <a:srgbClr val="000000"/>
                </a:solidFill>
                <a:latin typeface="Helvetica"/>
                <a:ea typeface="Helvetica"/>
                <a:cs typeface="Helvetica"/>
                <a:sym typeface="Helvetica"/>
              </a:defRPr>
            </a:pPr>
          </a:p>
        </p:txBody>
      </p:sp>
      <p:sp>
        <p:nvSpPr>
          <p:cNvPr id="27" name="Shape 27"/>
          <p:cNvSpPr/>
          <p:nvPr>
            <p:ph type="body" sz="quarter" idx="13"/>
          </p:nvPr>
        </p:nvSpPr>
        <p:spPr>
          <a:xfrm>
            <a:off x="3567500" y="12385476"/>
            <a:ext cx="17234297" cy="571501"/>
          </a:xfrm>
          <a:prstGeom prst="rect">
            <a:avLst/>
          </a:prstGeom>
        </p:spPr>
        <p:txBody>
          <a:bodyPr>
            <a:spAutoFit/>
          </a:bodyPr>
          <a:lstStyle>
            <a:lvl1pPr marL="0" indent="0">
              <a:spcBef>
                <a:spcPts val="0"/>
              </a:spcBef>
              <a:buClrTx/>
              <a:buSzTx/>
              <a:buFontTx/>
              <a:buNone/>
              <a:defRPr i="1" sz="2400">
                <a:solidFill>
                  <a:srgbClr val="5C86B9"/>
                </a:solidFill>
              </a:defRPr>
            </a:lvl1pPr>
          </a:lstStyle>
          <a:p>
            <a:pPr/>
            <a:r>
              <a:t>Datum</a:t>
            </a:r>
          </a:p>
        </p:txBody>
      </p:sp>
      <p:sp>
        <p:nvSpPr>
          <p:cNvPr id="28" name="Shape 28"/>
          <p:cNvSpPr/>
          <p:nvPr>
            <p:ph type="pic" idx="14"/>
          </p:nvPr>
        </p:nvSpPr>
        <p:spPr>
          <a:xfrm>
            <a:off x="3565921" y="625078"/>
            <a:ext cx="17252158" cy="8893969"/>
          </a:xfrm>
          <a:prstGeom prst="rect">
            <a:avLst/>
          </a:prstGeom>
        </p:spPr>
        <p:txBody>
          <a:bodyPr lIns="91439" tIns="45719" rIns="91439" bIns="45719" anchor="t">
            <a:noAutofit/>
          </a:bodyPr>
          <a:lstStyle/>
          <a:p>
            <a:pPr/>
          </a:p>
        </p:txBody>
      </p:sp>
      <p:sp>
        <p:nvSpPr>
          <p:cNvPr id="29" name="Shape 29"/>
          <p:cNvSpPr/>
          <p:nvPr>
            <p:ph type="title"/>
          </p:nvPr>
        </p:nvSpPr>
        <p:spPr>
          <a:xfrm>
            <a:off x="3548062" y="9715500"/>
            <a:ext cx="17287876" cy="1553766"/>
          </a:xfrm>
          <a:prstGeom prst="rect">
            <a:avLst/>
          </a:prstGeom>
        </p:spPr>
        <p:txBody>
          <a:bodyPr anchor="b"/>
          <a:lstStyle/>
          <a:p>
            <a:pPr/>
            <a:r>
              <a:t>Titeltext</a:t>
            </a:r>
          </a:p>
        </p:txBody>
      </p:sp>
      <p:sp>
        <p:nvSpPr>
          <p:cNvPr id="30" name="Shape 30"/>
          <p:cNvSpPr/>
          <p:nvPr>
            <p:ph type="body" sz="quarter" idx="1"/>
          </p:nvPr>
        </p:nvSpPr>
        <p:spPr>
          <a:xfrm>
            <a:off x="3548062" y="11251406"/>
            <a:ext cx="17287876" cy="714376"/>
          </a:xfrm>
          <a:prstGeom prst="rect">
            <a:avLst/>
          </a:prstGeom>
        </p:spPr>
        <p:txBody>
          <a:bodyPr anchor="t"/>
          <a:lstStyle>
            <a:lvl1pPr marL="0" indent="0">
              <a:spcBef>
                <a:spcPts val="1000"/>
              </a:spcBef>
              <a:buClrTx/>
              <a:buSzTx/>
              <a:buFontTx/>
              <a:buNone/>
              <a:defRPr sz="3200">
                <a:solidFill>
                  <a:srgbClr val="5C86B9"/>
                </a:solidFill>
              </a:defRPr>
            </a:lvl1pPr>
            <a:lvl2pPr marL="0" indent="228600">
              <a:spcBef>
                <a:spcPts val="1000"/>
              </a:spcBef>
              <a:buClrTx/>
              <a:buSzTx/>
              <a:buFontTx/>
              <a:buNone/>
              <a:defRPr sz="3200">
                <a:solidFill>
                  <a:srgbClr val="5C86B9"/>
                </a:solidFill>
              </a:defRPr>
            </a:lvl2pPr>
            <a:lvl3pPr marL="0" indent="457200">
              <a:spcBef>
                <a:spcPts val="1000"/>
              </a:spcBef>
              <a:buClrTx/>
              <a:buSzTx/>
              <a:buFontTx/>
              <a:buNone/>
              <a:defRPr sz="3200">
                <a:solidFill>
                  <a:srgbClr val="5C86B9"/>
                </a:solidFill>
              </a:defRPr>
            </a:lvl3pPr>
            <a:lvl4pPr marL="0" indent="685800">
              <a:spcBef>
                <a:spcPts val="1000"/>
              </a:spcBef>
              <a:buClrTx/>
              <a:buSzTx/>
              <a:buFontTx/>
              <a:buNone/>
              <a:defRPr sz="3200">
                <a:solidFill>
                  <a:srgbClr val="5C86B9"/>
                </a:solidFill>
              </a:defRPr>
            </a:lvl4pPr>
            <a:lvl5pPr marL="0" indent="914400">
              <a:spcBef>
                <a:spcPts val="1000"/>
              </a:spcBef>
              <a:buClrTx/>
              <a:buSzTx/>
              <a:buFontTx/>
              <a:buNone/>
              <a:defRPr sz="3200">
                <a:solidFill>
                  <a:srgbClr val="5C86B9"/>
                </a:solidFill>
              </a:defRPr>
            </a:lvl5pPr>
          </a:lstStyle>
          <a:p>
            <a:pPr/>
            <a:r>
              <a:t>Textebene 1</a:t>
            </a:r>
          </a:p>
          <a:p>
            <a:pPr lvl="1"/>
            <a:r>
              <a:t>Textebene 2</a:t>
            </a:r>
          </a:p>
          <a:p>
            <a:pPr lvl="2"/>
            <a:r>
              <a:t>Textebene 3</a:t>
            </a:r>
          </a:p>
          <a:p>
            <a:pPr lvl="3"/>
            <a:r>
              <a:t>Textebene 4</a:t>
            </a:r>
          </a:p>
          <a:p>
            <a:pPr lvl="4"/>
            <a:r>
              <a:t>Textebene 5</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el - Mitte">
    <p:spTree>
      <p:nvGrpSpPr>
        <p:cNvPr id="1" name=""/>
        <p:cNvGrpSpPr/>
        <p:nvPr/>
      </p:nvGrpSpPr>
      <p:grpSpPr>
        <a:xfrm>
          <a:off x="0" y="0"/>
          <a:ext cx="0" cy="0"/>
          <a:chOff x="0" y="0"/>
          <a:chExt cx="0" cy="0"/>
        </a:xfrm>
      </p:grpSpPr>
      <p:sp>
        <p:nvSpPr>
          <p:cNvPr id="38" name="Shape 38"/>
          <p:cNvSpPr/>
          <p:nvPr/>
        </p:nvSpPr>
        <p:spPr>
          <a:xfrm>
            <a:off x="3619500" y="6840140"/>
            <a:ext cx="17145002" cy="1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12700">
            <a:solidFill>
              <a:schemeClr val="accent1">
                <a:hueOff val="109194"/>
                <a:satOff val="-4874"/>
                <a:lumOff val="12971"/>
              </a:schemeClr>
            </a:solidFill>
            <a:miter lim="400000"/>
          </a:ln>
        </p:spPr>
        <p:txBody>
          <a:bodyPr lIns="0" tIns="0" rIns="0" bIns="0"/>
          <a:lstStyle/>
          <a:p>
            <a:pPr algn="l" defTabSz="457200">
              <a:defRPr sz="1200">
                <a:solidFill>
                  <a:srgbClr val="000000"/>
                </a:solidFill>
                <a:latin typeface="Helvetica"/>
                <a:ea typeface="Helvetica"/>
                <a:cs typeface="Helvetica"/>
                <a:sym typeface="Helvetica"/>
              </a:defRPr>
            </a:pPr>
          </a:p>
        </p:txBody>
      </p:sp>
      <p:sp>
        <p:nvSpPr>
          <p:cNvPr id="39" name="Shape 39"/>
          <p:cNvSpPr/>
          <p:nvPr/>
        </p:nvSpPr>
        <p:spPr>
          <a:xfrm>
            <a:off x="3619500" y="6911578"/>
            <a:ext cx="17145002" cy="1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12700">
            <a:solidFill>
              <a:schemeClr val="accent1">
                <a:hueOff val="109194"/>
                <a:satOff val="-4874"/>
                <a:lumOff val="12971"/>
              </a:schemeClr>
            </a:solidFill>
            <a:miter lim="400000"/>
          </a:ln>
        </p:spPr>
        <p:txBody>
          <a:bodyPr lIns="0" tIns="0" rIns="0" bIns="0"/>
          <a:lstStyle/>
          <a:p>
            <a:pPr algn="l" defTabSz="457200">
              <a:defRPr sz="1200">
                <a:solidFill>
                  <a:srgbClr val="000000"/>
                </a:solidFill>
                <a:latin typeface="Helvetica"/>
                <a:ea typeface="Helvetica"/>
                <a:cs typeface="Helvetica"/>
                <a:sym typeface="Helvetica"/>
              </a:defRPr>
            </a:pPr>
          </a:p>
        </p:txBody>
      </p:sp>
      <p:sp>
        <p:nvSpPr>
          <p:cNvPr id="40" name="Shape 40"/>
          <p:cNvSpPr/>
          <p:nvPr>
            <p:ph type="title"/>
          </p:nvPr>
        </p:nvSpPr>
        <p:spPr>
          <a:xfrm>
            <a:off x="3548062" y="3696890"/>
            <a:ext cx="17287876" cy="2964657"/>
          </a:xfrm>
          <a:prstGeom prst="rect">
            <a:avLst/>
          </a:prstGeom>
        </p:spPr>
        <p:txBody>
          <a:bodyPr anchor="b"/>
          <a:lstStyle/>
          <a:p>
            <a:pPr/>
            <a:r>
              <a:t>Titeltext</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Foto - Vertikal">
    <p:spTree>
      <p:nvGrpSpPr>
        <p:cNvPr id="1" name=""/>
        <p:cNvGrpSpPr/>
        <p:nvPr/>
      </p:nvGrpSpPr>
      <p:grpSpPr>
        <a:xfrm>
          <a:off x="0" y="0"/>
          <a:ext cx="0" cy="0"/>
          <a:chOff x="0" y="0"/>
          <a:chExt cx="0" cy="0"/>
        </a:xfrm>
      </p:grpSpPr>
      <p:sp>
        <p:nvSpPr>
          <p:cNvPr id="48" name="Shape 48"/>
          <p:cNvSpPr/>
          <p:nvPr/>
        </p:nvSpPr>
        <p:spPr>
          <a:xfrm>
            <a:off x="3619500" y="7411640"/>
            <a:ext cx="8001000" cy="1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12700">
            <a:solidFill>
              <a:schemeClr val="accent1">
                <a:hueOff val="109194"/>
                <a:satOff val="-4874"/>
                <a:lumOff val="12971"/>
              </a:schemeClr>
            </a:solidFill>
            <a:miter lim="400000"/>
          </a:ln>
        </p:spPr>
        <p:txBody>
          <a:bodyPr lIns="0" tIns="0" rIns="0" bIns="0"/>
          <a:lstStyle/>
          <a:p>
            <a:pPr algn="l" defTabSz="457200">
              <a:defRPr sz="1200">
                <a:solidFill>
                  <a:srgbClr val="000000"/>
                </a:solidFill>
                <a:latin typeface="Helvetica"/>
                <a:ea typeface="Helvetica"/>
                <a:cs typeface="Helvetica"/>
                <a:sym typeface="Helvetica"/>
              </a:defRPr>
            </a:pPr>
          </a:p>
        </p:txBody>
      </p:sp>
      <p:sp>
        <p:nvSpPr>
          <p:cNvPr id="49" name="Shape 49"/>
          <p:cNvSpPr/>
          <p:nvPr/>
        </p:nvSpPr>
        <p:spPr>
          <a:xfrm>
            <a:off x="3619500" y="7483078"/>
            <a:ext cx="8001000" cy="1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12700">
            <a:solidFill>
              <a:schemeClr val="accent1">
                <a:hueOff val="109194"/>
                <a:satOff val="-4874"/>
                <a:lumOff val="12971"/>
              </a:schemeClr>
            </a:solidFill>
            <a:miter lim="400000"/>
          </a:ln>
        </p:spPr>
        <p:txBody>
          <a:bodyPr lIns="0" tIns="0" rIns="0" bIns="0"/>
          <a:lstStyle/>
          <a:p>
            <a:pPr algn="l" defTabSz="457200">
              <a:defRPr sz="1200">
                <a:solidFill>
                  <a:srgbClr val="000000"/>
                </a:solidFill>
                <a:latin typeface="Helvetica"/>
                <a:ea typeface="Helvetica"/>
                <a:cs typeface="Helvetica"/>
                <a:sym typeface="Helvetica"/>
              </a:defRPr>
            </a:pPr>
          </a:p>
        </p:txBody>
      </p:sp>
      <p:sp>
        <p:nvSpPr>
          <p:cNvPr id="50" name="Shape 50"/>
          <p:cNvSpPr/>
          <p:nvPr>
            <p:ph type="pic" sz="half" idx="13"/>
          </p:nvPr>
        </p:nvSpPr>
        <p:spPr>
          <a:xfrm>
            <a:off x="12192000" y="0"/>
            <a:ext cx="9144000" cy="13716000"/>
          </a:xfrm>
          <a:prstGeom prst="rect">
            <a:avLst/>
          </a:prstGeom>
        </p:spPr>
        <p:txBody>
          <a:bodyPr lIns="91439" tIns="45719" rIns="91439" bIns="45719" anchor="t">
            <a:noAutofit/>
          </a:bodyPr>
          <a:lstStyle/>
          <a:p>
            <a:pPr/>
          </a:p>
        </p:txBody>
      </p:sp>
      <p:sp>
        <p:nvSpPr>
          <p:cNvPr id="51" name="Shape 51"/>
          <p:cNvSpPr/>
          <p:nvPr>
            <p:ph type="title"/>
          </p:nvPr>
        </p:nvSpPr>
        <p:spPr>
          <a:xfrm>
            <a:off x="3548062" y="2714625"/>
            <a:ext cx="8179595" cy="4554141"/>
          </a:xfrm>
          <a:prstGeom prst="rect">
            <a:avLst/>
          </a:prstGeom>
        </p:spPr>
        <p:txBody>
          <a:bodyPr anchor="b"/>
          <a:lstStyle/>
          <a:p>
            <a:pPr/>
            <a:r>
              <a:t>Titeltext</a:t>
            </a:r>
          </a:p>
        </p:txBody>
      </p:sp>
      <p:sp>
        <p:nvSpPr>
          <p:cNvPr id="52" name="Shape 52"/>
          <p:cNvSpPr/>
          <p:nvPr>
            <p:ph type="body" sz="quarter" idx="1"/>
          </p:nvPr>
        </p:nvSpPr>
        <p:spPr>
          <a:xfrm>
            <a:off x="3548062" y="7608093"/>
            <a:ext cx="8179595" cy="4732736"/>
          </a:xfrm>
          <a:prstGeom prst="rect">
            <a:avLst/>
          </a:prstGeom>
        </p:spPr>
        <p:txBody>
          <a:bodyPr anchor="t"/>
          <a:lstStyle>
            <a:lvl1pPr marL="0" indent="0">
              <a:spcBef>
                <a:spcPts val="1000"/>
              </a:spcBef>
              <a:buClrTx/>
              <a:buSzTx/>
              <a:buFontTx/>
              <a:buNone/>
              <a:defRPr sz="3200">
                <a:solidFill>
                  <a:srgbClr val="5C86B9"/>
                </a:solidFill>
              </a:defRPr>
            </a:lvl1pPr>
            <a:lvl2pPr marL="0" indent="228600">
              <a:spcBef>
                <a:spcPts val="1000"/>
              </a:spcBef>
              <a:buClrTx/>
              <a:buSzTx/>
              <a:buFontTx/>
              <a:buNone/>
              <a:defRPr sz="3200">
                <a:solidFill>
                  <a:srgbClr val="5C86B9"/>
                </a:solidFill>
              </a:defRPr>
            </a:lvl2pPr>
            <a:lvl3pPr marL="0" indent="457200">
              <a:spcBef>
                <a:spcPts val="1000"/>
              </a:spcBef>
              <a:buClrTx/>
              <a:buSzTx/>
              <a:buFontTx/>
              <a:buNone/>
              <a:defRPr sz="3200">
                <a:solidFill>
                  <a:srgbClr val="5C86B9"/>
                </a:solidFill>
              </a:defRPr>
            </a:lvl3pPr>
            <a:lvl4pPr marL="0" indent="685800">
              <a:spcBef>
                <a:spcPts val="1000"/>
              </a:spcBef>
              <a:buClrTx/>
              <a:buSzTx/>
              <a:buFontTx/>
              <a:buNone/>
              <a:defRPr sz="3200">
                <a:solidFill>
                  <a:srgbClr val="5C86B9"/>
                </a:solidFill>
              </a:defRPr>
            </a:lvl4pPr>
            <a:lvl5pPr marL="0" indent="914400">
              <a:spcBef>
                <a:spcPts val="1000"/>
              </a:spcBef>
              <a:buClrTx/>
              <a:buSzTx/>
              <a:buFontTx/>
              <a:buNone/>
              <a:defRPr sz="3200">
                <a:solidFill>
                  <a:srgbClr val="5C86B9"/>
                </a:solidFill>
              </a:defRPr>
            </a:lvl5pPr>
          </a:lstStyle>
          <a:p>
            <a:pPr/>
            <a:r>
              <a:t>Textebene 1</a:t>
            </a:r>
          </a:p>
          <a:p>
            <a:pPr lvl="1"/>
            <a:r>
              <a:t>Textebene 2</a:t>
            </a:r>
          </a:p>
          <a:p>
            <a:pPr lvl="2"/>
            <a:r>
              <a:t>Textebene 3</a:t>
            </a:r>
          </a:p>
          <a:p>
            <a:pPr lvl="3"/>
            <a:r>
              <a:t>Textebene 4</a:t>
            </a:r>
          </a:p>
          <a:p>
            <a:pPr lvl="4"/>
            <a:r>
              <a:t>Textebene 5</a:t>
            </a:r>
          </a:p>
        </p:txBody>
      </p:sp>
      <p:sp>
        <p:nvSpPr>
          <p:cNvPr id="53" name="Shape 53"/>
          <p:cNvSpPr/>
          <p:nvPr>
            <p:ph type="sldNum" sz="quarter" idx="2"/>
          </p:nvPr>
        </p:nvSpPr>
        <p:spPr>
          <a:prstGeom prst="rect">
            <a:avLst/>
          </a:prstGeom>
        </p:spPr>
        <p:txBody>
          <a:bodyPr/>
          <a:lstStyle>
            <a:lvl1pPr>
              <a:defRPr>
                <a:solidFill>
                  <a:srgbClr val="FFFFFF"/>
                </a:solidFill>
                <a:effectLst>
                  <a:outerShdw sx="100000" sy="100000" kx="0" ky="0" algn="b" rotWithShape="0" blurRad="38100" dist="15537" dir="5392174">
                    <a:srgbClr val="000000">
                      <a:alpha val="78421"/>
                    </a:srgbClr>
                  </a:outerShdw>
                </a:effectLs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el - Oben">
    <p:spTree>
      <p:nvGrpSpPr>
        <p:cNvPr id="1" name=""/>
        <p:cNvGrpSpPr/>
        <p:nvPr/>
      </p:nvGrpSpPr>
      <p:grpSpPr>
        <a:xfrm>
          <a:off x="0" y="0"/>
          <a:ext cx="0" cy="0"/>
          <a:chOff x="0" y="0"/>
          <a:chExt cx="0" cy="0"/>
        </a:xfrm>
      </p:grpSpPr>
      <p:sp>
        <p:nvSpPr>
          <p:cNvPr id="60" name="Shape 60"/>
          <p:cNvSpPr/>
          <p:nvPr>
            <p:ph type="title"/>
          </p:nvPr>
        </p:nvSpPr>
        <p:spPr>
          <a:prstGeom prst="rect">
            <a:avLst/>
          </a:prstGeom>
        </p:spPr>
        <p:txBody>
          <a:bodyPr/>
          <a:lstStyle/>
          <a:p>
            <a:pPr/>
            <a:r>
              <a:t>Titeltext</a:t>
            </a:r>
          </a:p>
        </p:txBody>
      </p:sp>
      <p:sp>
        <p:nvSpPr>
          <p:cNvPr id="61" name="Shape 6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el &amp; Aufzählung">
    <p:spTree>
      <p:nvGrpSpPr>
        <p:cNvPr id="1" name=""/>
        <p:cNvGrpSpPr/>
        <p:nvPr/>
      </p:nvGrpSpPr>
      <p:grpSpPr>
        <a:xfrm>
          <a:off x="0" y="0"/>
          <a:ext cx="0" cy="0"/>
          <a:chOff x="0" y="0"/>
          <a:chExt cx="0" cy="0"/>
        </a:xfrm>
      </p:grpSpPr>
      <p:sp>
        <p:nvSpPr>
          <p:cNvPr id="68" name="Shape 68"/>
          <p:cNvSpPr/>
          <p:nvPr>
            <p:ph type="title"/>
          </p:nvPr>
        </p:nvSpPr>
        <p:spPr>
          <a:prstGeom prst="rect">
            <a:avLst/>
          </a:prstGeom>
        </p:spPr>
        <p:txBody>
          <a:bodyPr/>
          <a:lstStyle/>
          <a:p>
            <a:pPr/>
            <a:r>
              <a:t>Titeltext</a:t>
            </a:r>
          </a:p>
        </p:txBody>
      </p:sp>
      <p:sp>
        <p:nvSpPr>
          <p:cNvPr id="69" name="Shape 69"/>
          <p:cNvSpPr/>
          <p:nvPr>
            <p:ph type="body" idx="1"/>
          </p:nvPr>
        </p:nvSpPr>
        <p:spPr>
          <a:prstGeom prst="rect">
            <a:avLst/>
          </a:prstGeom>
        </p:spPr>
        <p:txBody>
          <a:bodyPr/>
          <a:lstStyle>
            <a:lvl1pPr>
              <a:spcBef>
                <a:spcPts val="4200"/>
              </a:spcBef>
            </a:lvl1pPr>
            <a:lvl2pPr>
              <a:spcBef>
                <a:spcPts val="4200"/>
              </a:spcBef>
            </a:lvl2pPr>
            <a:lvl3pPr>
              <a:spcBef>
                <a:spcPts val="4200"/>
              </a:spcBef>
            </a:lvl3pPr>
            <a:lvl4pPr>
              <a:spcBef>
                <a:spcPts val="4200"/>
              </a:spcBef>
            </a:lvl4pPr>
            <a:lvl5pPr>
              <a:spcBef>
                <a:spcPts val="4200"/>
              </a:spcBef>
            </a:lvl5pPr>
          </a:lstStyle>
          <a:p>
            <a:pPr/>
            <a:r>
              <a:t>Textebene 1</a:t>
            </a:r>
          </a:p>
          <a:p>
            <a:pPr lvl="1"/>
            <a:r>
              <a:t>Textebene 2</a:t>
            </a:r>
          </a:p>
          <a:p>
            <a:pPr lvl="2"/>
            <a:r>
              <a:t>Textebene 3</a:t>
            </a:r>
          </a:p>
          <a:p>
            <a:pPr lvl="3"/>
            <a:r>
              <a:t>Textebene 4</a:t>
            </a:r>
          </a:p>
          <a:p>
            <a:pPr lvl="4"/>
            <a:r>
              <a:t>Textebene 5</a:t>
            </a:r>
          </a:p>
        </p:txBody>
      </p:sp>
      <p:sp>
        <p:nvSpPr>
          <p:cNvPr id="70" name="Shape 7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Titel, Aufzählung &amp; Foto">
    <p:spTree>
      <p:nvGrpSpPr>
        <p:cNvPr id="1" name=""/>
        <p:cNvGrpSpPr/>
        <p:nvPr/>
      </p:nvGrpSpPr>
      <p:grpSpPr>
        <a:xfrm>
          <a:off x="0" y="0"/>
          <a:ext cx="0" cy="0"/>
          <a:chOff x="0" y="0"/>
          <a:chExt cx="0" cy="0"/>
        </a:xfrm>
      </p:grpSpPr>
      <p:sp>
        <p:nvSpPr>
          <p:cNvPr id="77" name="Shape 77"/>
          <p:cNvSpPr/>
          <p:nvPr/>
        </p:nvSpPr>
        <p:spPr>
          <a:xfrm>
            <a:off x="3619500" y="3607593"/>
            <a:ext cx="8001000" cy="1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12700">
            <a:solidFill>
              <a:schemeClr val="accent1">
                <a:hueOff val="109194"/>
                <a:satOff val="-4874"/>
                <a:lumOff val="12971"/>
              </a:schemeClr>
            </a:solidFill>
            <a:miter lim="400000"/>
          </a:ln>
        </p:spPr>
        <p:txBody>
          <a:bodyPr lIns="0" tIns="0" rIns="0" bIns="0"/>
          <a:lstStyle/>
          <a:p>
            <a:pPr algn="l" defTabSz="457200">
              <a:defRPr sz="1200">
                <a:solidFill>
                  <a:srgbClr val="000000"/>
                </a:solidFill>
                <a:latin typeface="Helvetica"/>
                <a:ea typeface="Helvetica"/>
                <a:cs typeface="Helvetica"/>
                <a:sym typeface="Helvetica"/>
              </a:defRPr>
            </a:pPr>
          </a:p>
        </p:txBody>
      </p:sp>
      <p:sp>
        <p:nvSpPr>
          <p:cNvPr id="78" name="Shape 78"/>
          <p:cNvSpPr/>
          <p:nvPr/>
        </p:nvSpPr>
        <p:spPr>
          <a:xfrm>
            <a:off x="3619500" y="3679031"/>
            <a:ext cx="8001000" cy="1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12700">
            <a:solidFill>
              <a:schemeClr val="accent1">
                <a:hueOff val="109194"/>
                <a:satOff val="-4874"/>
                <a:lumOff val="12971"/>
              </a:schemeClr>
            </a:solidFill>
            <a:miter lim="400000"/>
          </a:ln>
        </p:spPr>
        <p:txBody>
          <a:bodyPr lIns="0" tIns="0" rIns="0" bIns="0"/>
          <a:lstStyle/>
          <a:p>
            <a:pPr algn="l" defTabSz="457200">
              <a:defRPr sz="1200">
                <a:solidFill>
                  <a:srgbClr val="000000"/>
                </a:solidFill>
                <a:latin typeface="Helvetica"/>
                <a:ea typeface="Helvetica"/>
                <a:cs typeface="Helvetica"/>
                <a:sym typeface="Helvetica"/>
              </a:defRPr>
            </a:pPr>
          </a:p>
        </p:txBody>
      </p:sp>
      <p:sp>
        <p:nvSpPr>
          <p:cNvPr id="79" name="Shape 79"/>
          <p:cNvSpPr/>
          <p:nvPr>
            <p:ph type="pic" sz="half" idx="13"/>
          </p:nvPr>
        </p:nvSpPr>
        <p:spPr>
          <a:xfrm>
            <a:off x="12192000" y="0"/>
            <a:ext cx="9144000" cy="13716000"/>
          </a:xfrm>
          <a:prstGeom prst="rect">
            <a:avLst/>
          </a:prstGeom>
        </p:spPr>
        <p:txBody>
          <a:bodyPr lIns="91439" tIns="45719" rIns="91439" bIns="45719" anchor="t">
            <a:noAutofit/>
          </a:bodyPr>
          <a:lstStyle/>
          <a:p>
            <a:pPr/>
          </a:p>
        </p:txBody>
      </p:sp>
      <p:sp>
        <p:nvSpPr>
          <p:cNvPr id="80" name="Shape 80"/>
          <p:cNvSpPr/>
          <p:nvPr>
            <p:ph type="title"/>
          </p:nvPr>
        </p:nvSpPr>
        <p:spPr>
          <a:xfrm>
            <a:off x="3548062" y="625078"/>
            <a:ext cx="8179595" cy="2875360"/>
          </a:xfrm>
          <a:prstGeom prst="rect">
            <a:avLst/>
          </a:prstGeom>
        </p:spPr>
        <p:txBody>
          <a:bodyPr/>
          <a:lstStyle/>
          <a:p>
            <a:pPr/>
            <a:r>
              <a:t>Titeltext</a:t>
            </a:r>
          </a:p>
        </p:txBody>
      </p:sp>
      <p:sp>
        <p:nvSpPr>
          <p:cNvPr id="81" name="Shape 81"/>
          <p:cNvSpPr/>
          <p:nvPr>
            <p:ph type="body" sz="half" idx="1"/>
          </p:nvPr>
        </p:nvSpPr>
        <p:spPr>
          <a:xfrm>
            <a:off x="3548062" y="4196953"/>
            <a:ext cx="8179595" cy="8893969"/>
          </a:xfrm>
          <a:prstGeom prst="rect">
            <a:avLst/>
          </a:prstGeom>
        </p:spPr>
        <p:txBody>
          <a:bodyPr/>
          <a:lstStyle>
            <a:lvl1pPr marL="533400" indent="-533400">
              <a:defRPr sz="4200"/>
            </a:lvl1pPr>
            <a:lvl2pPr marL="914400" indent="-533400">
              <a:defRPr sz="4200"/>
            </a:lvl2pPr>
            <a:lvl3pPr marL="1295400" indent="-533400">
              <a:defRPr sz="4200"/>
            </a:lvl3pPr>
            <a:lvl4pPr marL="1676400" indent="-533400">
              <a:defRPr sz="4200"/>
            </a:lvl4pPr>
            <a:lvl5pPr marL="2057400" indent="-533400">
              <a:defRPr sz="4200"/>
            </a:lvl5pPr>
          </a:lstStyle>
          <a:p>
            <a:pPr/>
            <a:r>
              <a:t>Textebene 1</a:t>
            </a:r>
          </a:p>
          <a:p>
            <a:pPr lvl="1"/>
            <a:r>
              <a:t>Textebene 2</a:t>
            </a:r>
          </a:p>
          <a:p>
            <a:pPr lvl="2"/>
            <a:r>
              <a:t>Textebene 3</a:t>
            </a:r>
          </a:p>
          <a:p>
            <a:pPr lvl="3"/>
            <a:r>
              <a:t>Textebene 4</a:t>
            </a:r>
          </a:p>
          <a:p>
            <a:pPr lvl="4"/>
            <a:r>
              <a:t>Textebene 5</a:t>
            </a:r>
          </a:p>
        </p:txBody>
      </p:sp>
      <p:sp>
        <p:nvSpPr>
          <p:cNvPr id="82" name="Shape 82"/>
          <p:cNvSpPr/>
          <p:nvPr>
            <p:ph type="sldNum" sz="quarter" idx="2"/>
          </p:nvPr>
        </p:nvSpPr>
        <p:spPr>
          <a:prstGeom prst="rect">
            <a:avLst/>
          </a:prstGeom>
        </p:spPr>
        <p:txBody>
          <a:bodyPr/>
          <a:lstStyle>
            <a:lvl1pPr>
              <a:defRPr>
                <a:solidFill>
                  <a:srgbClr val="FFFFFF"/>
                </a:solidFill>
                <a:effectLst>
                  <a:outerShdw sx="100000" sy="100000" kx="0" ky="0" algn="b" rotWithShape="0" blurRad="38100" dist="15537" dir="5392174">
                    <a:srgbClr val="000000">
                      <a:alpha val="78421"/>
                    </a:srgbClr>
                  </a:outerShdw>
                </a:effectLs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Punkte">
    <p:spTree>
      <p:nvGrpSpPr>
        <p:cNvPr id="1" name=""/>
        <p:cNvGrpSpPr/>
        <p:nvPr/>
      </p:nvGrpSpPr>
      <p:grpSpPr>
        <a:xfrm>
          <a:off x="0" y="0"/>
          <a:ext cx="0" cy="0"/>
          <a:chOff x="0" y="0"/>
          <a:chExt cx="0" cy="0"/>
        </a:xfrm>
      </p:grpSpPr>
      <p:sp>
        <p:nvSpPr>
          <p:cNvPr id="89" name="Shape 89"/>
          <p:cNvSpPr/>
          <p:nvPr>
            <p:ph type="body" idx="1"/>
          </p:nvPr>
        </p:nvSpPr>
        <p:spPr>
          <a:xfrm>
            <a:off x="3548062" y="625078"/>
            <a:ext cx="17287876" cy="12465844"/>
          </a:xfrm>
          <a:prstGeom prst="rect">
            <a:avLst/>
          </a:prstGeom>
        </p:spPr>
        <p:txBody>
          <a:bodyPr/>
          <a:lstStyle>
            <a:lvl1pPr>
              <a:spcBef>
                <a:spcPts val="4200"/>
              </a:spcBef>
            </a:lvl1pPr>
            <a:lvl2pPr>
              <a:spcBef>
                <a:spcPts val="4200"/>
              </a:spcBef>
            </a:lvl2pPr>
            <a:lvl3pPr>
              <a:spcBef>
                <a:spcPts val="4200"/>
              </a:spcBef>
            </a:lvl3pPr>
            <a:lvl4pPr>
              <a:spcBef>
                <a:spcPts val="4200"/>
              </a:spcBef>
            </a:lvl4pPr>
            <a:lvl5pPr>
              <a:spcBef>
                <a:spcPts val="4200"/>
              </a:spcBef>
            </a:lvl5pPr>
          </a:lstStyle>
          <a:p>
            <a:pPr/>
            <a:r>
              <a:t>Textebene 1</a:t>
            </a:r>
          </a:p>
          <a:p>
            <a:pPr lvl="1"/>
            <a:r>
              <a:t>Textebene 2</a:t>
            </a:r>
          </a:p>
          <a:p>
            <a:pPr lvl="2"/>
            <a:r>
              <a:t>Textebene 3</a:t>
            </a:r>
          </a:p>
          <a:p>
            <a:pPr lvl="3"/>
            <a:r>
              <a:t>Textebene 4</a:t>
            </a:r>
          </a:p>
          <a:p>
            <a:pPr lvl="4"/>
            <a:r>
              <a:t>Textebene 5</a:t>
            </a:r>
          </a:p>
        </p:txBody>
      </p:sp>
      <p:sp>
        <p:nvSpPr>
          <p:cNvPr id="90" name="Shape 90"/>
          <p:cNvSpPr/>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Foto - 3 Stück">
    <p:spTree>
      <p:nvGrpSpPr>
        <p:cNvPr id="1" name=""/>
        <p:cNvGrpSpPr/>
        <p:nvPr/>
      </p:nvGrpSpPr>
      <p:grpSpPr>
        <a:xfrm>
          <a:off x="0" y="0"/>
          <a:ext cx="0" cy="0"/>
          <a:chOff x="0" y="0"/>
          <a:chExt cx="0" cy="0"/>
        </a:xfrm>
      </p:grpSpPr>
      <p:sp>
        <p:nvSpPr>
          <p:cNvPr id="97" name="Shape 97"/>
          <p:cNvSpPr/>
          <p:nvPr>
            <p:ph type="pic" sz="quarter" idx="13"/>
          </p:nvPr>
        </p:nvSpPr>
        <p:spPr>
          <a:xfrm>
            <a:off x="12192000" y="6768703"/>
            <a:ext cx="8608219" cy="6125766"/>
          </a:xfrm>
          <a:prstGeom prst="rect">
            <a:avLst/>
          </a:prstGeom>
        </p:spPr>
        <p:txBody>
          <a:bodyPr lIns="91439" tIns="45719" rIns="91439" bIns="45719" anchor="t">
            <a:noAutofit/>
          </a:bodyPr>
          <a:lstStyle/>
          <a:p>
            <a:pPr/>
          </a:p>
        </p:txBody>
      </p:sp>
      <p:sp>
        <p:nvSpPr>
          <p:cNvPr id="98" name="Shape 98"/>
          <p:cNvSpPr/>
          <p:nvPr>
            <p:ph type="pic" sz="quarter" idx="14"/>
          </p:nvPr>
        </p:nvSpPr>
        <p:spPr>
          <a:xfrm>
            <a:off x="12192000" y="625078"/>
            <a:ext cx="8608219" cy="6143626"/>
          </a:xfrm>
          <a:prstGeom prst="rect">
            <a:avLst/>
          </a:prstGeom>
        </p:spPr>
        <p:txBody>
          <a:bodyPr lIns="91439" tIns="45719" rIns="91439" bIns="45719" anchor="t">
            <a:noAutofit/>
          </a:bodyPr>
          <a:lstStyle/>
          <a:p>
            <a:pPr/>
          </a:p>
        </p:txBody>
      </p:sp>
      <p:sp>
        <p:nvSpPr>
          <p:cNvPr id="99" name="Shape 99"/>
          <p:cNvSpPr/>
          <p:nvPr>
            <p:ph type="pic" sz="half" idx="15"/>
          </p:nvPr>
        </p:nvSpPr>
        <p:spPr>
          <a:xfrm>
            <a:off x="3565921" y="625078"/>
            <a:ext cx="8608220" cy="12269391"/>
          </a:xfrm>
          <a:prstGeom prst="rect">
            <a:avLst/>
          </a:prstGeom>
        </p:spPr>
        <p:txBody>
          <a:bodyPr lIns="91439" tIns="45719" rIns="91439" bIns="45719" anchor="t">
            <a:noAutofit/>
          </a:bodyPr>
          <a:lstStyle/>
          <a:p>
            <a:pPr/>
          </a:p>
        </p:txBody>
      </p:sp>
      <p:sp>
        <p:nvSpPr>
          <p:cNvPr id="100" name="Shape 100"/>
          <p:cNvSpPr/>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nvSpPr>
        <p:spPr>
          <a:xfrm>
            <a:off x="3619500" y="3607593"/>
            <a:ext cx="17145002" cy="1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12700">
            <a:solidFill>
              <a:schemeClr val="accent1">
                <a:hueOff val="109194"/>
                <a:satOff val="-4874"/>
                <a:lumOff val="12971"/>
              </a:schemeClr>
            </a:solidFill>
            <a:miter lim="400000"/>
          </a:ln>
        </p:spPr>
        <p:txBody>
          <a:bodyPr lIns="0" tIns="0" rIns="0" bIns="0"/>
          <a:lstStyle/>
          <a:p>
            <a:pPr algn="l" defTabSz="457200">
              <a:defRPr sz="1200">
                <a:solidFill>
                  <a:srgbClr val="000000"/>
                </a:solidFill>
                <a:latin typeface="Helvetica"/>
                <a:ea typeface="Helvetica"/>
                <a:cs typeface="Helvetica"/>
                <a:sym typeface="Helvetica"/>
              </a:defRPr>
            </a:pPr>
          </a:p>
        </p:txBody>
      </p:sp>
      <p:sp>
        <p:nvSpPr>
          <p:cNvPr id="3" name="Shape 3"/>
          <p:cNvSpPr/>
          <p:nvPr/>
        </p:nvSpPr>
        <p:spPr>
          <a:xfrm>
            <a:off x="3619500" y="3679031"/>
            <a:ext cx="17145002" cy="1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12700">
            <a:solidFill>
              <a:schemeClr val="accent1">
                <a:hueOff val="109194"/>
                <a:satOff val="-4874"/>
                <a:lumOff val="12971"/>
              </a:schemeClr>
            </a:solidFill>
            <a:miter lim="400000"/>
          </a:ln>
        </p:spPr>
        <p:txBody>
          <a:bodyPr lIns="0" tIns="0" rIns="0" bIns="0"/>
          <a:lstStyle/>
          <a:p>
            <a:pPr algn="l" defTabSz="457200">
              <a:defRPr sz="1200">
                <a:solidFill>
                  <a:srgbClr val="000000"/>
                </a:solidFill>
                <a:latin typeface="Helvetica"/>
                <a:ea typeface="Helvetica"/>
                <a:cs typeface="Helvetica"/>
                <a:sym typeface="Helvetica"/>
              </a:defRPr>
            </a:pPr>
          </a:p>
        </p:txBody>
      </p:sp>
      <p:sp>
        <p:nvSpPr>
          <p:cNvPr id="4" name="Shape 4"/>
          <p:cNvSpPr/>
          <p:nvPr>
            <p:ph type="title"/>
          </p:nvPr>
        </p:nvSpPr>
        <p:spPr>
          <a:xfrm>
            <a:off x="3548062" y="625078"/>
            <a:ext cx="17287876" cy="287536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Titeltext</a:t>
            </a:r>
          </a:p>
        </p:txBody>
      </p:sp>
      <p:sp>
        <p:nvSpPr>
          <p:cNvPr id="5" name="Shape 5"/>
          <p:cNvSpPr/>
          <p:nvPr>
            <p:ph type="sldNum" sz="quarter" idx="2"/>
          </p:nvPr>
        </p:nvSpPr>
        <p:spPr>
          <a:xfrm>
            <a:off x="20395207" y="12965906"/>
            <a:ext cx="434976" cy="511176"/>
          </a:xfrm>
          <a:prstGeom prst="rect">
            <a:avLst/>
          </a:prstGeom>
          <a:ln w="12700">
            <a:miter lim="400000"/>
          </a:ln>
        </p:spPr>
        <p:txBody>
          <a:bodyPr wrap="none" lIns="71437" tIns="71437" rIns="71437" bIns="71437">
            <a:spAutoFit/>
          </a:bodyPr>
          <a:lstStyle>
            <a:lvl1pPr>
              <a:defRPr sz="2200">
                <a:solidFill>
                  <a:schemeClr val="accent1">
                    <a:hueOff val="54751"/>
                    <a:satOff val="-1697"/>
                    <a:lumOff val="-18038"/>
                  </a:schemeClr>
                </a:solidFill>
              </a:defRPr>
            </a:lvl1pPr>
          </a:lstStyle>
          <a:p>
            <a:pPr/>
            <a:fld id="{86CB4B4D-7CA3-9044-876B-883B54F8677D}" type="slidenum"/>
          </a:p>
        </p:txBody>
      </p:sp>
      <p:sp>
        <p:nvSpPr>
          <p:cNvPr id="6" name="Shape 6"/>
          <p:cNvSpPr/>
          <p:nvPr>
            <p:ph type="body" idx="1"/>
          </p:nvPr>
        </p:nvSpPr>
        <p:spPr>
          <a:xfrm>
            <a:off x="3548062" y="4196953"/>
            <a:ext cx="17287876" cy="889396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Textebene 1</a:t>
            </a:r>
          </a:p>
          <a:p>
            <a:pPr lvl="1"/>
            <a:r>
              <a:t>Textebene 2</a:t>
            </a:r>
          </a:p>
          <a:p>
            <a:pPr lvl="2"/>
            <a:r>
              <a:t>Textebene 3</a:t>
            </a:r>
          </a:p>
          <a:p>
            <a:pPr lvl="3"/>
            <a:r>
              <a:t>Textebene 4</a:t>
            </a:r>
          </a:p>
          <a:p>
            <a:pPr lvl="4"/>
            <a:r>
              <a:t>Textebene 5</a:t>
            </a:r>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xmlns:p14="http://schemas.microsoft.com/office/powerpoint/2010/main" spd="med" advClick="1"/>
  <p:txStyles>
    <p:titleStyle>
      <a:lvl1pPr marL="0" marR="0" indent="0" algn="l" defTabSz="584200" rtl="0" latinLnBrk="0">
        <a:lnSpc>
          <a:spcPct val="100000"/>
        </a:lnSpc>
        <a:spcBef>
          <a:spcPts val="0"/>
        </a:spcBef>
        <a:spcAft>
          <a:spcPts val="0"/>
        </a:spcAft>
        <a:buClrTx/>
        <a:buSzTx/>
        <a:buFontTx/>
        <a:buNone/>
        <a:tabLst/>
        <a:defRPr b="0" baseline="0" cap="none" i="0" spc="-180" strike="noStrike" sz="9000" u="none">
          <a:ln>
            <a:noFill/>
          </a:ln>
          <a:solidFill>
            <a:schemeClr val="accent1">
              <a:hueOff val="54751"/>
              <a:satOff val="-1697"/>
              <a:lumOff val="-18038"/>
            </a:schemeClr>
          </a:solidFill>
          <a:uFillTx/>
          <a:latin typeface="+mn-lt"/>
          <a:ea typeface="+mn-ea"/>
          <a:cs typeface="+mn-cs"/>
          <a:sym typeface="Didot"/>
        </a:defRPr>
      </a:lvl1pPr>
      <a:lvl2pPr marL="0" marR="0" indent="228600" algn="l" defTabSz="584200" rtl="0" latinLnBrk="0">
        <a:lnSpc>
          <a:spcPct val="100000"/>
        </a:lnSpc>
        <a:spcBef>
          <a:spcPts val="0"/>
        </a:spcBef>
        <a:spcAft>
          <a:spcPts val="0"/>
        </a:spcAft>
        <a:buClrTx/>
        <a:buSzTx/>
        <a:buFontTx/>
        <a:buNone/>
        <a:tabLst/>
        <a:defRPr b="0" baseline="0" cap="none" i="0" spc="-180" strike="noStrike" sz="9000" u="none">
          <a:ln>
            <a:noFill/>
          </a:ln>
          <a:solidFill>
            <a:schemeClr val="accent1">
              <a:hueOff val="54751"/>
              <a:satOff val="-1697"/>
              <a:lumOff val="-18038"/>
            </a:schemeClr>
          </a:solidFill>
          <a:uFillTx/>
          <a:latin typeface="+mn-lt"/>
          <a:ea typeface="+mn-ea"/>
          <a:cs typeface="+mn-cs"/>
          <a:sym typeface="Didot"/>
        </a:defRPr>
      </a:lvl2pPr>
      <a:lvl3pPr marL="0" marR="0" indent="457200" algn="l" defTabSz="584200" rtl="0" latinLnBrk="0">
        <a:lnSpc>
          <a:spcPct val="100000"/>
        </a:lnSpc>
        <a:spcBef>
          <a:spcPts val="0"/>
        </a:spcBef>
        <a:spcAft>
          <a:spcPts val="0"/>
        </a:spcAft>
        <a:buClrTx/>
        <a:buSzTx/>
        <a:buFontTx/>
        <a:buNone/>
        <a:tabLst/>
        <a:defRPr b="0" baseline="0" cap="none" i="0" spc="-180" strike="noStrike" sz="9000" u="none">
          <a:ln>
            <a:noFill/>
          </a:ln>
          <a:solidFill>
            <a:schemeClr val="accent1">
              <a:hueOff val="54751"/>
              <a:satOff val="-1697"/>
              <a:lumOff val="-18038"/>
            </a:schemeClr>
          </a:solidFill>
          <a:uFillTx/>
          <a:latin typeface="+mn-lt"/>
          <a:ea typeface="+mn-ea"/>
          <a:cs typeface="+mn-cs"/>
          <a:sym typeface="Didot"/>
        </a:defRPr>
      </a:lvl3pPr>
      <a:lvl4pPr marL="0" marR="0" indent="685800" algn="l" defTabSz="584200" rtl="0" latinLnBrk="0">
        <a:lnSpc>
          <a:spcPct val="100000"/>
        </a:lnSpc>
        <a:spcBef>
          <a:spcPts val="0"/>
        </a:spcBef>
        <a:spcAft>
          <a:spcPts val="0"/>
        </a:spcAft>
        <a:buClrTx/>
        <a:buSzTx/>
        <a:buFontTx/>
        <a:buNone/>
        <a:tabLst/>
        <a:defRPr b="0" baseline="0" cap="none" i="0" spc="-180" strike="noStrike" sz="9000" u="none">
          <a:ln>
            <a:noFill/>
          </a:ln>
          <a:solidFill>
            <a:schemeClr val="accent1">
              <a:hueOff val="54751"/>
              <a:satOff val="-1697"/>
              <a:lumOff val="-18038"/>
            </a:schemeClr>
          </a:solidFill>
          <a:uFillTx/>
          <a:latin typeface="+mn-lt"/>
          <a:ea typeface="+mn-ea"/>
          <a:cs typeface="+mn-cs"/>
          <a:sym typeface="Didot"/>
        </a:defRPr>
      </a:lvl4pPr>
      <a:lvl5pPr marL="0" marR="0" indent="914400" algn="l" defTabSz="584200" rtl="0" latinLnBrk="0">
        <a:lnSpc>
          <a:spcPct val="100000"/>
        </a:lnSpc>
        <a:spcBef>
          <a:spcPts val="0"/>
        </a:spcBef>
        <a:spcAft>
          <a:spcPts val="0"/>
        </a:spcAft>
        <a:buClrTx/>
        <a:buSzTx/>
        <a:buFontTx/>
        <a:buNone/>
        <a:tabLst/>
        <a:defRPr b="0" baseline="0" cap="none" i="0" spc="-180" strike="noStrike" sz="9000" u="none">
          <a:ln>
            <a:noFill/>
          </a:ln>
          <a:solidFill>
            <a:schemeClr val="accent1">
              <a:hueOff val="54751"/>
              <a:satOff val="-1697"/>
              <a:lumOff val="-18038"/>
            </a:schemeClr>
          </a:solidFill>
          <a:uFillTx/>
          <a:latin typeface="+mn-lt"/>
          <a:ea typeface="+mn-ea"/>
          <a:cs typeface="+mn-cs"/>
          <a:sym typeface="Didot"/>
        </a:defRPr>
      </a:lvl5pPr>
      <a:lvl6pPr marL="0" marR="0" indent="1143000" algn="l" defTabSz="584200" rtl="0" latinLnBrk="0">
        <a:lnSpc>
          <a:spcPct val="100000"/>
        </a:lnSpc>
        <a:spcBef>
          <a:spcPts val="0"/>
        </a:spcBef>
        <a:spcAft>
          <a:spcPts val="0"/>
        </a:spcAft>
        <a:buClrTx/>
        <a:buSzTx/>
        <a:buFontTx/>
        <a:buNone/>
        <a:tabLst/>
        <a:defRPr b="0" baseline="0" cap="none" i="0" spc="-180" strike="noStrike" sz="9000" u="none">
          <a:ln>
            <a:noFill/>
          </a:ln>
          <a:solidFill>
            <a:schemeClr val="accent1">
              <a:hueOff val="54751"/>
              <a:satOff val="-1697"/>
              <a:lumOff val="-18038"/>
            </a:schemeClr>
          </a:solidFill>
          <a:uFillTx/>
          <a:latin typeface="+mn-lt"/>
          <a:ea typeface="+mn-ea"/>
          <a:cs typeface="+mn-cs"/>
          <a:sym typeface="Didot"/>
        </a:defRPr>
      </a:lvl6pPr>
      <a:lvl7pPr marL="0" marR="0" indent="1371600" algn="l" defTabSz="584200" rtl="0" latinLnBrk="0">
        <a:lnSpc>
          <a:spcPct val="100000"/>
        </a:lnSpc>
        <a:spcBef>
          <a:spcPts val="0"/>
        </a:spcBef>
        <a:spcAft>
          <a:spcPts val="0"/>
        </a:spcAft>
        <a:buClrTx/>
        <a:buSzTx/>
        <a:buFontTx/>
        <a:buNone/>
        <a:tabLst/>
        <a:defRPr b="0" baseline="0" cap="none" i="0" spc="-180" strike="noStrike" sz="9000" u="none">
          <a:ln>
            <a:noFill/>
          </a:ln>
          <a:solidFill>
            <a:schemeClr val="accent1">
              <a:hueOff val="54751"/>
              <a:satOff val="-1697"/>
              <a:lumOff val="-18038"/>
            </a:schemeClr>
          </a:solidFill>
          <a:uFillTx/>
          <a:latin typeface="+mn-lt"/>
          <a:ea typeface="+mn-ea"/>
          <a:cs typeface="+mn-cs"/>
          <a:sym typeface="Didot"/>
        </a:defRPr>
      </a:lvl7pPr>
      <a:lvl8pPr marL="0" marR="0" indent="1600200" algn="l" defTabSz="584200" rtl="0" latinLnBrk="0">
        <a:lnSpc>
          <a:spcPct val="100000"/>
        </a:lnSpc>
        <a:spcBef>
          <a:spcPts val="0"/>
        </a:spcBef>
        <a:spcAft>
          <a:spcPts val="0"/>
        </a:spcAft>
        <a:buClrTx/>
        <a:buSzTx/>
        <a:buFontTx/>
        <a:buNone/>
        <a:tabLst/>
        <a:defRPr b="0" baseline="0" cap="none" i="0" spc="-180" strike="noStrike" sz="9000" u="none">
          <a:ln>
            <a:noFill/>
          </a:ln>
          <a:solidFill>
            <a:schemeClr val="accent1">
              <a:hueOff val="54751"/>
              <a:satOff val="-1697"/>
              <a:lumOff val="-18038"/>
            </a:schemeClr>
          </a:solidFill>
          <a:uFillTx/>
          <a:latin typeface="+mn-lt"/>
          <a:ea typeface="+mn-ea"/>
          <a:cs typeface="+mn-cs"/>
          <a:sym typeface="Didot"/>
        </a:defRPr>
      </a:lvl8pPr>
      <a:lvl9pPr marL="0" marR="0" indent="1828800" algn="l" defTabSz="584200" rtl="0" latinLnBrk="0">
        <a:lnSpc>
          <a:spcPct val="100000"/>
        </a:lnSpc>
        <a:spcBef>
          <a:spcPts val="0"/>
        </a:spcBef>
        <a:spcAft>
          <a:spcPts val="0"/>
        </a:spcAft>
        <a:buClrTx/>
        <a:buSzTx/>
        <a:buFontTx/>
        <a:buNone/>
        <a:tabLst/>
        <a:defRPr b="0" baseline="0" cap="none" i="0" spc="-180" strike="noStrike" sz="9000" u="none">
          <a:ln>
            <a:noFill/>
          </a:ln>
          <a:solidFill>
            <a:schemeClr val="accent1">
              <a:hueOff val="54751"/>
              <a:satOff val="-1697"/>
              <a:lumOff val="-18038"/>
            </a:schemeClr>
          </a:solidFill>
          <a:uFillTx/>
          <a:latin typeface="+mn-lt"/>
          <a:ea typeface="+mn-ea"/>
          <a:cs typeface="+mn-cs"/>
          <a:sym typeface="Didot"/>
        </a:defRPr>
      </a:lvl9pPr>
    </p:titleStyle>
    <p:bodyStyle>
      <a:lvl1pPr marL="695157" marR="0" indent="-695157" algn="l" defTabSz="584200" rtl="0" latinLnBrk="0">
        <a:lnSpc>
          <a:spcPct val="100000"/>
        </a:lnSpc>
        <a:spcBef>
          <a:spcPts val="3800"/>
        </a:spcBef>
        <a:spcAft>
          <a:spcPts val="0"/>
        </a:spcAft>
        <a:buClr>
          <a:srgbClr val="5C86B9"/>
        </a:buClr>
        <a:buSzPct val="70000"/>
        <a:buFont typeface="Zapf Dingbats"/>
        <a:buChar char="✤"/>
        <a:tabLst/>
        <a:defRPr b="0" baseline="0" cap="none" i="0" spc="0" strike="noStrike" sz="5200" u="none">
          <a:ln>
            <a:noFill/>
          </a:ln>
          <a:solidFill>
            <a:srgbClr val="000000"/>
          </a:solidFill>
          <a:uFillTx/>
          <a:latin typeface="Palatino"/>
          <a:ea typeface="Palatino"/>
          <a:cs typeface="Palatino"/>
          <a:sym typeface="Palatino"/>
        </a:defRPr>
      </a:lvl1pPr>
      <a:lvl2pPr marL="1203157" marR="0" indent="-695157" algn="l" defTabSz="584200" rtl="0" latinLnBrk="0">
        <a:lnSpc>
          <a:spcPct val="100000"/>
        </a:lnSpc>
        <a:spcBef>
          <a:spcPts val="3800"/>
        </a:spcBef>
        <a:spcAft>
          <a:spcPts val="0"/>
        </a:spcAft>
        <a:buClr>
          <a:srgbClr val="5C86B9"/>
        </a:buClr>
        <a:buSzPct val="70000"/>
        <a:buFont typeface="Zapf Dingbats"/>
        <a:buChar char="✤"/>
        <a:tabLst/>
        <a:defRPr b="0" baseline="0" cap="none" i="0" spc="0" strike="noStrike" sz="5200" u="none">
          <a:ln>
            <a:noFill/>
          </a:ln>
          <a:solidFill>
            <a:srgbClr val="000000"/>
          </a:solidFill>
          <a:uFillTx/>
          <a:latin typeface="Palatino"/>
          <a:ea typeface="Palatino"/>
          <a:cs typeface="Palatino"/>
          <a:sym typeface="Palatino"/>
        </a:defRPr>
      </a:lvl2pPr>
      <a:lvl3pPr marL="1711157" marR="0" indent="-695157" algn="l" defTabSz="584200" rtl="0" latinLnBrk="0">
        <a:lnSpc>
          <a:spcPct val="100000"/>
        </a:lnSpc>
        <a:spcBef>
          <a:spcPts val="3800"/>
        </a:spcBef>
        <a:spcAft>
          <a:spcPts val="0"/>
        </a:spcAft>
        <a:buClr>
          <a:srgbClr val="5C86B9"/>
        </a:buClr>
        <a:buSzPct val="70000"/>
        <a:buFont typeface="Zapf Dingbats"/>
        <a:buChar char="✤"/>
        <a:tabLst/>
        <a:defRPr b="0" baseline="0" cap="none" i="0" spc="0" strike="noStrike" sz="5200" u="none">
          <a:ln>
            <a:noFill/>
          </a:ln>
          <a:solidFill>
            <a:srgbClr val="000000"/>
          </a:solidFill>
          <a:uFillTx/>
          <a:latin typeface="Palatino"/>
          <a:ea typeface="Palatino"/>
          <a:cs typeface="Palatino"/>
          <a:sym typeface="Palatino"/>
        </a:defRPr>
      </a:lvl3pPr>
      <a:lvl4pPr marL="2219157" marR="0" indent="-695157" algn="l" defTabSz="584200" rtl="0" latinLnBrk="0">
        <a:lnSpc>
          <a:spcPct val="100000"/>
        </a:lnSpc>
        <a:spcBef>
          <a:spcPts val="3800"/>
        </a:spcBef>
        <a:spcAft>
          <a:spcPts val="0"/>
        </a:spcAft>
        <a:buClr>
          <a:srgbClr val="5C86B9"/>
        </a:buClr>
        <a:buSzPct val="70000"/>
        <a:buFont typeface="Zapf Dingbats"/>
        <a:buChar char="✤"/>
        <a:tabLst/>
        <a:defRPr b="0" baseline="0" cap="none" i="0" spc="0" strike="noStrike" sz="5200" u="none">
          <a:ln>
            <a:noFill/>
          </a:ln>
          <a:solidFill>
            <a:srgbClr val="000000"/>
          </a:solidFill>
          <a:uFillTx/>
          <a:latin typeface="Palatino"/>
          <a:ea typeface="Palatino"/>
          <a:cs typeface="Palatino"/>
          <a:sym typeface="Palatino"/>
        </a:defRPr>
      </a:lvl4pPr>
      <a:lvl5pPr marL="2727157" marR="0" indent="-695157" algn="l" defTabSz="584200" rtl="0" latinLnBrk="0">
        <a:lnSpc>
          <a:spcPct val="100000"/>
        </a:lnSpc>
        <a:spcBef>
          <a:spcPts val="3800"/>
        </a:spcBef>
        <a:spcAft>
          <a:spcPts val="0"/>
        </a:spcAft>
        <a:buClr>
          <a:srgbClr val="5C86B9"/>
        </a:buClr>
        <a:buSzPct val="70000"/>
        <a:buFont typeface="Zapf Dingbats"/>
        <a:buChar char="✤"/>
        <a:tabLst/>
        <a:defRPr b="0" baseline="0" cap="none" i="0" spc="0" strike="noStrike" sz="5200" u="none">
          <a:ln>
            <a:noFill/>
          </a:ln>
          <a:solidFill>
            <a:srgbClr val="000000"/>
          </a:solidFill>
          <a:uFillTx/>
          <a:latin typeface="Palatino"/>
          <a:ea typeface="Palatino"/>
          <a:cs typeface="Palatino"/>
          <a:sym typeface="Palatino"/>
        </a:defRPr>
      </a:lvl5pPr>
      <a:lvl6pPr marL="3235157" marR="0" indent="-695157" algn="l" defTabSz="584200" rtl="0" latinLnBrk="0">
        <a:lnSpc>
          <a:spcPct val="100000"/>
        </a:lnSpc>
        <a:spcBef>
          <a:spcPts val="3800"/>
        </a:spcBef>
        <a:spcAft>
          <a:spcPts val="0"/>
        </a:spcAft>
        <a:buClr>
          <a:srgbClr val="5C86B9"/>
        </a:buClr>
        <a:buSzPct val="70000"/>
        <a:buFont typeface="Zapf Dingbats"/>
        <a:buChar char="✤"/>
        <a:tabLst/>
        <a:defRPr b="0" baseline="0" cap="none" i="0" spc="0" strike="noStrike" sz="5200" u="none">
          <a:ln>
            <a:noFill/>
          </a:ln>
          <a:solidFill>
            <a:srgbClr val="000000"/>
          </a:solidFill>
          <a:uFillTx/>
          <a:latin typeface="Palatino"/>
          <a:ea typeface="Palatino"/>
          <a:cs typeface="Palatino"/>
          <a:sym typeface="Palatino"/>
        </a:defRPr>
      </a:lvl6pPr>
      <a:lvl7pPr marL="3743157" marR="0" indent="-695157" algn="l" defTabSz="584200" rtl="0" latinLnBrk="0">
        <a:lnSpc>
          <a:spcPct val="100000"/>
        </a:lnSpc>
        <a:spcBef>
          <a:spcPts val="3800"/>
        </a:spcBef>
        <a:spcAft>
          <a:spcPts val="0"/>
        </a:spcAft>
        <a:buClr>
          <a:srgbClr val="5C86B9"/>
        </a:buClr>
        <a:buSzPct val="70000"/>
        <a:buFont typeface="Zapf Dingbats"/>
        <a:buChar char="✤"/>
        <a:tabLst/>
        <a:defRPr b="0" baseline="0" cap="none" i="0" spc="0" strike="noStrike" sz="5200" u="none">
          <a:ln>
            <a:noFill/>
          </a:ln>
          <a:solidFill>
            <a:srgbClr val="000000"/>
          </a:solidFill>
          <a:uFillTx/>
          <a:latin typeface="Palatino"/>
          <a:ea typeface="Palatino"/>
          <a:cs typeface="Palatino"/>
          <a:sym typeface="Palatino"/>
        </a:defRPr>
      </a:lvl7pPr>
      <a:lvl8pPr marL="4251157" marR="0" indent="-695157" algn="l" defTabSz="584200" rtl="0" latinLnBrk="0">
        <a:lnSpc>
          <a:spcPct val="100000"/>
        </a:lnSpc>
        <a:spcBef>
          <a:spcPts val="3800"/>
        </a:spcBef>
        <a:spcAft>
          <a:spcPts val="0"/>
        </a:spcAft>
        <a:buClr>
          <a:srgbClr val="5C86B9"/>
        </a:buClr>
        <a:buSzPct val="70000"/>
        <a:buFont typeface="Zapf Dingbats"/>
        <a:buChar char="✤"/>
        <a:tabLst/>
        <a:defRPr b="0" baseline="0" cap="none" i="0" spc="0" strike="noStrike" sz="5200" u="none">
          <a:ln>
            <a:noFill/>
          </a:ln>
          <a:solidFill>
            <a:srgbClr val="000000"/>
          </a:solidFill>
          <a:uFillTx/>
          <a:latin typeface="Palatino"/>
          <a:ea typeface="Palatino"/>
          <a:cs typeface="Palatino"/>
          <a:sym typeface="Palatino"/>
        </a:defRPr>
      </a:lvl8pPr>
      <a:lvl9pPr marL="4759157" marR="0" indent="-695157" algn="l" defTabSz="584200" rtl="0" latinLnBrk="0">
        <a:lnSpc>
          <a:spcPct val="100000"/>
        </a:lnSpc>
        <a:spcBef>
          <a:spcPts val="3800"/>
        </a:spcBef>
        <a:spcAft>
          <a:spcPts val="0"/>
        </a:spcAft>
        <a:buClr>
          <a:srgbClr val="5C86B9"/>
        </a:buClr>
        <a:buSzPct val="70000"/>
        <a:buFont typeface="Zapf Dingbats"/>
        <a:buChar char="✤"/>
        <a:tabLst/>
        <a:defRPr b="0" baseline="0" cap="none" i="0" spc="0" strike="noStrike" sz="5200" u="none">
          <a:ln>
            <a:noFill/>
          </a:ln>
          <a:solidFill>
            <a:srgbClr val="000000"/>
          </a:solidFill>
          <a:uFillTx/>
          <a:latin typeface="Palatino"/>
          <a:ea typeface="Palatino"/>
          <a:cs typeface="Palatino"/>
          <a:sym typeface="Palatino"/>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Palatino"/>
        </a:defRPr>
      </a:lvl1pPr>
      <a:lvl2pPr marL="0" marR="0" indent="228600" algn="ctr" defTabSz="584200" rtl="0"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Palatino"/>
        </a:defRPr>
      </a:lvl2pPr>
      <a:lvl3pPr marL="0" marR="0" indent="457200" algn="ctr" defTabSz="584200" rtl="0"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Palatino"/>
        </a:defRPr>
      </a:lvl3pPr>
      <a:lvl4pPr marL="0" marR="0" indent="685800" algn="ctr" defTabSz="584200" rtl="0"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Palatino"/>
        </a:defRPr>
      </a:lvl4pPr>
      <a:lvl5pPr marL="0" marR="0" indent="914400" algn="ctr" defTabSz="584200" rtl="0"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Palatino"/>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Palatino"/>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Palatino"/>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Palatino"/>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Palatino"/>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 Id="rId3" Type="http://schemas.openxmlformats.org/officeDocument/2006/relationships/hyperlink" Target="mailto:patrick.schaefer@hu-berlin.de?subject=" TargetMode="Externa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7.t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video" Target="../media/media2.mp4"/><Relationship Id="rId4" Type="http://schemas.microsoft.com/office/2007/relationships/media" Target="../media/media2.mp4"/><Relationship Id="rId5" Type="http://schemas.openxmlformats.org/officeDocument/2006/relationships/image" Target="../media/image16.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7.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7.tif"/><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7.t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7.tif"/><Relationship Id="rId4" Type="http://schemas.openxmlformats.org/officeDocument/2006/relationships/image" Target="../media/image13.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20.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8.tif"/></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tif"/></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tif"/><Relationship Id="rId3" Type="http://schemas.openxmlformats.org/officeDocument/2006/relationships/image" Target="../media/image11.tif"/></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tif"/></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tif"/></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11.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6.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3" name="Shape 133"/>
          <p:cNvSpPr/>
          <p:nvPr>
            <p:ph type="body" idx="13"/>
          </p:nvPr>
        </p:nvSpPr>
        <p:spPr>
          <a:prstGeom prst="rect">
            <a:avLst/>
          </a:prstGeom>
        </p:spPr>
        <p:txBody>
          <a:bodyPr/>
          <a:lstStyle/>
          <a:p>
            <a:pPr/>
            <a:r>
              <a:t>22.09.2016</a:t>
            </a:r>
          </a:p>
        </p:txBody>
      </p:sp>
      <p:sp>
        <p:nvSpPr>
          <p:cNvPr id="134" name="Shape 134"/>
          <p:cNvSpPr/>
          <p:nvPr>
            <p:ph type="title"/>
          </p:nvPr>
        </p:nvSpPr>
        <p:spPr>
          <a:prstGeom prst="rect">
            <a:avLst/>
          </a:prstGeom>
        </p:spPr>
        <p:txBody>
          <a:bodyPr/>
          <a:lstStyle>
            <a:lvl1pPr defTabSz="578358">
              <a:defRPr spc="-178" sz="8910"/>
            </a:lvl1pPr>
          </a:lstStyle>
          <a:p>
            <a:pPr/>
            <a:r>
              <a:t>Scalable Time Series Classification</a:t>
            </a:r>
          </a:p>
        </p:txBody>
      </p:sp>
      <p:sp>
        <p:nvSpPr>
          <p:cNvPr id="135" name="Shape 135"/>
          <p:cNvSpPr/>
          <p:nvPr>
            <p:ph type="body" sz="quarter" idx="1"/>
          </p:nvPr>
        </p:nvSpPr>
        <p:spPr>
          <a:prstGeom prst="rect">
            <a:avLst/>
          </a:prstGeom>
        </p:spPr>
        <p:txBody>
          <a:bodyPr/>
          <a:lstStyle/>
          <a:p>
            <a:pPr/>
            <a:r>
              <a:t>Patrick Schäfer, Humboldt University of Berlin, Knowledge Management in Bioinformatics</a:t>
            </a:r>
          </a:p>
        </p:txBody>
      </p:sp>
      <p:pic>
        <p:nvPicPr>
          <p:cNvPr id="136" name="pasted-image.tif"/>
          <p:cNvPicPr>
            <a:picLocks noChangeAspect="1"/>
          </p:cNvPicPr>
          <p:nvPr/>
        </p:nvPicPr>
        <p:blipFill>
          <a:blip r:embed="rId2">
            <a:extLst/>
          </a:blip>
          <a:stretch>
            <a:fillRect/>
          </a:stretch>
        </p:blipFill>
        <p:spPr>
          <a:xfrm>
            <a:off x="3048000" y="73126"/>
            <a:ext cx="18288000" cy="8526164"/>
          </a:xfrm>
          <a:prstGeom prst="rect">
            <a:avLst/>
          </a:prstGeom>
          <a:ln w="12700">
            <a:miter lim="400000"/>
          </a:ln>
        </p:spPr>
      </p:pic>
      <p:sp>
        <p:nvSpPr>
          <p:cNvPr id="137" name="Shape 137"/>
          <p:cNvSpPr/>
          <p:nvPr>
            <p:ph type="sldNum" sz="quarter" idx="2"/>
          </p:nvPr>
        </p:nvSpPr>
        <p:spPr>
          <a:xfrm>
            <a:off x="20465057" y="12965906"/>
            <a:ext cx="295276" cy="5111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8" name="Shape 138"/>
          <p:cNvSpPr/>
          <p:nvPr/>
        </p:nvSpPr>
        <p:spPr>
          <a:xfrm>
            <a:off x="15952127" y="12247030"/>
            <a:ext cx="4824419" cy="676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r">
              <a:defRPr i="1" sz="3100" u="sng">
                <a:solidFill>
                  <a:srgbClr val="5C86B9"/>
                </a:solidFill>
                <a:hlinkClick r:id="rId3" invalidUrl="" action="" tgtFrame="" tooltip="" history="1" highlightClick="0" endSnd="0"/>
              </a:defRPr>
            </a:lvl1pPr>
          </a:lstStyle>
          <a:p>
            <a:pPr>
              <a:defRPr u="none"/>
            </a:pPr>
            <a:r>
              <a:rPr u="sng">
                <a:hlinkClick r:id="rId3" invalidUrl="" action="" tgtFrame="" tooltip="" history="1" highlightClick="0" endSnd="0"/>
              </a:rPr>
              <a:t>patrick.schaefer@hu-berlin.de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16" name="Group 216"/>
          <p:cNvGrpSpPr/>
          <p:nvPr/>
        </p:nvGrpSpPr>
        <p:grpSpPr>
          <a:xfrm>
            <a:off x="6462324" y="134540"/>
            <a:ext cx="2603960" cy="981076"/>
            <a:chOff x="0" y="0"/>
            <a:chExt cx="2603959" cy="981075"/>
          </a:xfrm>
        </p:grpSpPr>
        <p:sp>
          <p:nvSpPr>
            <p:cNvPr id="215" name="Shape 215"/>
            <p:cNvSpPr/>
            <p:nvPr/>
          </p:nvSpPr>
          <p:spPr>
            <a:xfrm>
              <a:off x="31750" y="31750"/>
              <a:ext cx="2540459" cy="917575"/>
            </a:xfrm>
            <a:prstGeom prst="rect">
              <a:avLst/>
            </a:prstGeom>
            <a:noFill/>
            <a:ln>
              <a:noFill/>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a:solidFill>
                    <a:srgbClr val="202020"/>
                  </a:solidFill>
                </a:defRPr>
              </a:lvl1pPr>
            </a:lstStyle>
            <a:p>
              <a:pPr/>
              <a:r>
                <a:t>Raw Data</a:t>
              </a:r>
            </a:p>
          </p:txBody>
        </p:sp>
        <p:pic>
          <p:nvPicPr>
            <p:cNvPr id="214" name=""/>
            <p:cNvPicPr>
              <a:picLocks noChangeAspect="0"/>
            </p:cNvPicPr>
            <p:nvPr/>
          </p:nvPicPr>
          <p:blipFill>
            <a:blip r:embed="rId3">
              <a:extLst/>
            </a:blip>
            <a:stretch>
              <a:fillRect/>
            </a:stretch>
          </p:blipFill>
          <p:spPr>
            <a:xfrm>
              <a:off x="-1" y="0"/>
              <a:ext cx="2603961" cy="981076"/>
            </a:xfrm>
            <a:prstGeom prst="rect">
              <a:avLst/>
            </a:prstGeom>
            <a:effectLst/>
          </p:spPr>
        </p:pic>
      </p:grpSp>
      <p:sp>
        <p:nvSpPr>
          <p:cNvPr id="217" name="Shape 217"/>
          <p:cNvSpPr/>
          <p:nvPr>
            <p:ph type="sldNum" sz="quarter" idx="2"/>
          </p:nvPr>
        </p:nvSpPr>
        <p:spPr>
          <a:xfrm>
            <a:off x="20465057" y="12965906"/>
            <a:ext cx="295276" cy="5111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20" name="Group 220"/>
          <p:cNvGrpSpPr/>
          <p:nvPr/>
        </p:nvGrpSpPr>
        <p:grpSpPr>
          <a:xfrm>
            <a:off x="16406338" y="134540"/>
            <a:ext cx="2386224" cy="981076"/>
            <a:chOff x="0" y="0"/>
            <a:chExt cx="2386223" cy="981075"/>
          </a:xfrm>
        </p:grpSpPr>
        <p:sp>
          <p:nvSpPr>
            <p:cNvPr id="219" name="Shape 219"/>
            <p:cNvSpPr/>
            <p:nvPr/>
          </p:nvSpPr>
          <p:spPr>
            <a:xfrm>
              <a:off x="31750" y="31750"/>
              <a:ext cx="2322724" cy="917575"/>
            </a:xfrm>
            <a:prstGeom prst="rect">
              <a:avLst/>
            </a:prstGeom>
            <a:noFill/>
            <a:ln>
              <a:noFill/>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a:solidFill>
                    <a:srgbClr val="202020"/>
                  </a:solidFill>
                </a:defRPr>
              </a:lvl1pPr>
            </a:lstStyle>
            <a:p>
              <a:pPr/>
              <a:r>
                <a:t>BOSS VS</a:t>
              </a:r>
            </a:p>
          </p:txBody>
        </p:sp>
        <p:pic>
          <p:nvPicPr>
            <p:cNvPr id="218" name=""/>
            <p:cNvPicPr>
              <a:picLocks noChangeAspect="0"/>
            </p:cNvPicPr>
            <p:nvPr/>
          </p:nvPicPr>
          <p:blipFill>
            <a:blip r:embed="rId4">
              <a:extLst/>
            </a:blip>
            <a:stretch>
              <a:fillRect/>
            </a:stretch>
          </p:blipFill>
          <p:spPr>
            <a:xfrm>
              <a:off x="0" y="0"/>
              <a:ext cx="2386224" cy="981076"/>
            </a:xfrm>
            <a:prstGeom prst="rect">
              <a:avLst/>
            </a:prstGeom>
            <a:effectLst/>
          </p:spPr>
        </p:pic>
      </p:grpSp>
      <p:grpSp>
        <p:nvGrpSpPr>
          <p:cNvPr id="223" name="Group 223"/>
          <p:cNvGrpSpPr/>
          <p:nvPr/>
        </p:nvGrpSpPr>
        <p:grpSpPr>
          <a:xfrm>
            <a:off x="12141268" y="134540"/>
            <a:ext cx="1587687" cy="981076"/>
            <a:chOff x="0" y="0"/>
            <a:chExt cx="1587685" cy="981075"/>
          </a:xfrm>
        </p:grpSpPr>
        <p:sp>
          <p:nvSpPr>
            <p:cNvPr id="222" name="Shape 222"/>
            <p:cNvSpPr/>
            <p:nvPr/>
          </p:nvSpPr>
          <p:spPr>
            <a:xfrm>
              <a:off x="31750" y="31750"/>
              <a:ext cx="1524187" cy="917575"/>
            </a:xfrm>
            <a:prstGeom prst="rect">
              <a:avLst/>
            </a:prstGeom>
            <a:noFill/>
            <a:ln>
              <a:noFill/>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a:solidFill>
                    <a:srgbClr val="202020"/>
                  </a:solidFill>
                </a:defRPr>
              </a:lvl1pPr>
            </a:lstStyle>
            <a:p>
              <a:pPr/>
              <a:r>
                <a:t>BOSS</a:t>
              </a:r>
            </a:p>
          </p:txBody>
        </p:sp>
        <p:pic>
          <p:nvPicPr>
            <p:cNvPr id="221" name=""/>
            <p:cNvPicPr>
              <a:picLocks noChangeAspect="0"/>
            </p:cNvPicPr>
            <p:nvPr/>
          </p:nvPicPr>
          <p:blipFill>
            <a:blip r:embed="rId5">
              <a:extLst/>
            </a:blip>
            <a:stretch>
              <a:fillRect/>
            </a:stretch>
          </p:blipFill>
          <p:spPr>
            <a:xfrm>
              <a:off x="0" y="0"/>
              <a:ext cx="1587686" cy="981076"/>
            </a:xfrm>
            <a:prstGeom prst="rect">
              <a:avLst/>
            </a:prstGeom>
            <a:effectLst/>
          </p:spPr>
        </p:pic>
      </p:grpSp>
      <p:sp>
        <p:nvSpPr>
          <p:cNvPr id="224" name="Shape 224"/>
          <p:cNvSpPr/>
          <p:nvPr/>
        </p:nvSpPr>
        <p:spPr>
          <a:xfrm>
            <a:off x="20465057" y="12965906"/>
            <a:ext cx="295276" cy="511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spAutoFit/>
          </a:bodyPr>
          <a:lstStyle/>
          <a:p>
            <a:pPr>
              <a:defRPr sz="2200"/>
            </a:pPr>
            <a:fld id="{86CB4B4D-7CA3-9044-876B-883B54F8677D}" type="slidenum"/>
            <a:r>
              <a:t>￼</a:t>
            </a:r>
          </a:p>
        </p:txBody>
      </p:sp>
      <p:pic>
        <p:nvPicPr>
          <p:cNvPr id="225" name=""/>
          <p:cNvPicPr>
            <a:picLocks noChangeAspect="0"/>
          </p:cNvPicPr>
          <p:nvPr/>
        </p:nvPicPr>
        <p:blipFill>
          <a:blip r:embed="rId6">
            <a:extLst/>
          </a:blip>
          <a:stretch>
            <a:fillRect/>
          </a:stretch>
        </p:blipFill>
        <p:spPr>
          <a:xfrm>
            <a:off x="5436518" y="1549051"/>
            <a:ext cx="5049007" cy="11277472"/>
          </a:xfrm>
          <a:prstGeom prst="rect">
            <a:avLst/>
          </a:prstGeom>
        </p:spPr>
      </p:pic>
      <p:pic>
        <p:nvPicPr>
          <p:cNvPr id="227" name="pasted-image.tiff"/>
          <p:cNvPicPr>
            <a:picLocks noChangeAspect="1"/>
          </p:cNvPicPr>
          <p:nvPr/>
        </p:nvPicPr>
        <p:blipFill>
          <a:blip r:embed="rId7">
            <a:extLst/>
          </a:blip>
          <a:srcRect l="0" t="0" r="67745" b="0"/>
          <a:stretch>
            <a:fillRect/>
          </a:stretch>
        </p:blipFill>
        <p:spPr>
          <a:xfrm>
            <a:off x="5566529" y="1801994"/>
            <a:ext cx="4643778" cy="10771633"/>
          </a:xfrm>
          <a:prstGeom prst="rect">
            <a:avLst/>
          </a:prstGeom>
          <a:ln w="12700">
            <a:miter lim="400000"/>
          </a:ln>
        </p:spPr>
      </p:pic>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1" name="boss_model_animation.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5721743" y="387743"/>
            <a:ext cx="12940514" cy="12940514"/>
          </a:xfrm>
          <a:prstGeom prst="rect">
            <a:avLst/>
          </a:prstGeom>
          <a:ln w="12700">
            <a:miter lim="400000"/>
          </a:ln>
        </p:spPr>
      </p:pic>
      <p:sp>
        <p:nvSpPr>
          <p:cNvPr id="232" name="Shape 23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2299999" fill="hold"/>
                                        <p:tgtEl>
                                          <p:spTgt spid="23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3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6" name="mcb_sfa3.pdf"/>
          <p:cNvPicPr>
            <a:picLocks noChangeAspect="1"/>
          </p:cNvPicPr>
          <p:nvPr/>
        </p:nvPicPr>
        <p:blipFill>
          <a:blip r:embed="rId3">
            <a:extLst/>
          </a:blip>
          <a:srcRect l="0" t="2279" r="0" b="2279"/>
          <a:stretch>
            <a:fillRect/>
          </a:stretch>
        </p:blipFill>
        <p:spPr>
          <a:xfrm>
            <a:off x="3610129" y="3152082"/>
            <a:ext cx="15207848" cy="9385626"/>
          </a:xfrm>
          <a:prstGeom prst="rect">
            <a:avLst/>
          </a:prstGeom>
          <a:ln w="12700">
            <a:miter lim="400000"/>
          </a:ln>
        </p:spPr>
      </p:pic>
      <p:sp>
        <p:nvSpPr>
          <p:cNvPr id="237" name="Shape 237"/>
          <p:cNvSpPr/>
          <p:nvPr>
            <p:ph type="sldNum" sz="quarter" idx="2"/>
          </p:nvPr>
        </p:nvSpPr>
        <p:spPr>
          <a:xfrm>
            <a:off x="20402847" y="12965906"/>
            <a:ext cx="419696" cy="5111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8" name="Shape 238"/>
          <p:cNvSpPr/>
          <p:nvPr>
            <p:ph type="title" idx="4294967295"/>
          </p:nvPr>
        </p:nvSpPr>
        <p:spPr>
          <a:xfrm>
            <a:off x="3548062" y="53578"/>
            <a:ext cx="17287876" cy="2875360"/>
          </a:xfrm>
          <a:prstGeom prst="rect">
            <a:avLst/>
          </a:prstGeom>
        </p:spPr>
        <p:txBody>
          <a:bodyPr/>
          <a:lstStyle>
            <a:lvl1pPr>
              <a:lnSpc>
                <a:spcPct val="90000"/>
              </a:lnSpc>
            </a:lvl1pPr>
          </a:lstStyle>
          <a:p>
            <a:pPr/>
            <a:r>
              <a:t>From real values to discrete words</a:t>
            </a:r>
          </a:p>
        </p:txBody>
      </p:sp>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2" name="pasted-image.tiff"/>
          <p:cNvPicPr>
            <a:picLocks noChangeAspect="1"/>
          </p:cNvPicPr>
          <p:nvPr/>
        </p:nvPicPr>
        <p:blipFill>
          <a:blip r:embed="rId3">
            <a:extLst/>
          </a:blip>
          <a:stretch>
            <a:fillRect/>
          </a:stretch>
        </p:blipFill>
        <p:spPr>
          <a:xfrm>
            <a:off x="5566529" y="1801994"/>
            <a:ext cx="14397378" cy="10771633"/>
          </a:xfrm>
          <a:prstGeom prst="rect">
            <a:avLst/>
          </a:prstGeom>
          <a:ln w="12700">
            <a:miter lim="400000"/>
          </a:ln>
        </p:spPr>
      </p:pic>
      <p:sp>
        <p:nvSpPr>
          <p:cNvPr id="243" name="Shape 24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46" name="Group 246"/>
          <p:cNvGrpSpPr/>
          <p:nvPr/>
        </p:nvGrpSpPr>
        <p:grpSpPr>
          <a:xfrm>
            <a:off x="6462324" y="134540"/>
            <a:ext cx="2603960" cy="981076"/>
            <a:chOff x="0" y="0"/>
            <a:chExt cx="2603959" cy="981075"/>
          </a:xfrm>
        </p:grpSpPr>
        <p:sp>
          <p:nvSpPr>
            <p:cNvPr id="245" name="Shape 245"/>
            <p:cNvSpPr/>
            <p:nvPr/>
          </p:nvSpPr>
          <p:spPr>
            <a:xfrm>
              <a:off x="31750" y="31750"/>
              <a:ext cx="2540459" cy="917575"/>
            </a:xfrm>
            <a:prstGeom prst="rect">
              <a:avLst/>
            </a:prstGeom>
            <a:noFill/>
            <a:ln>
              <a:noFill/>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a:solidFill>
                    <a:srgbClr val="202020"/>
                  </a:solidFill>
                </a:defRPr>
              </a:lvl1pPr>
            </a:lstStyle>
            <a:p>
              <a:pPr/>
              <a:r>
                <a:t>Raw Data</a:t>
              </a:r>
            </a:p>
          </p:txBody>
        </p:sp>
        <p:pic>
          <p:nvPicPr>
            <p:cNvPr id="244" name=""/>
            <p:cNvPicPr>
              <a:picLocks noChangeAspect="0"/>
            </p:cNvPicPr>
            <p:nvPr/>
          </p:nvPicPr>
          <p:blipFill>
            <a:blip r:embed="rId4">
              <a:extLst/>
            </a:blip>
            <a:stretch>
              <a:fillRect/>
            </a:stretch>
          </p:blipFill>
          <p:spPr>
            <a:xfrm>
              <a:off x="-1" y="0"/>
              <a:ext cx="2603961" cy="981076"/>
            </a:xfrm>
            <a:prstGeom prst="rect">
              <a:avLst/>
            </a:prstGeom>
            <a:effectLst/>
          </p:spPr>
        </p:pic>
      </p:grpSp>
      <p:grpSp>
        <p:nvGrpSpPr>
          <p:cNvPr id="249" name="Group 249"/>
          <p:cNvGrpSpPr/>
          <p:nvPr/>
        </p:nvGrpSpPr>
        <p:grpSpPr>
          <a:xfrm>
            <a:off x="16406338" y="134540"/>
            <a:ext cx="2386224" cy="981076"/>
            <a:chOff x="0" y="0"/>
            <a:chExt cx="2386223" cy="981075"/>
          </a:xfrm>
        </p:grpSpPr>
        <p:sp>
          <p:nvSpPr>
            <p:cNvPr id="248" name="Shape 248"/>
            <p:cNvSpPr/>
            <p:nvPr/>
          </p:nvSpPr>
          <p:spPr>
            <a:xfrm>
              <a:off x="31750" y="31750"/>
              <a:ext cx="2322724" cy="917575"/>
            </a:xfrm>
            <a:prstGeom prst="rect">
              <a:avLst/>
            </a:prstGeom>
            <a:noFill/>
            <a:ln>
              <a:noFill/>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a:solidFill>
                    <a:srgbClr val="202020"/>
                  </a:solidFill>
                </a:defRPr>
              </a:lvl1pPr>
            </a:lstStyle>
            <a:p>
              <a:pPr/>
              <a:r>
                <a:t>BOSS VS</a:t>
              </a:r>
            </a:p>
          </p:txBody>
        </p:sp>
        <p:pic>
          <p:nvPicPr>
            <p:cNvPr id="247" name=""/>
            <p:cNvPicPr>
              <a:picLocks noChangeAspect="0"/>
            </p:cNvPicPr>
            <p:nvPr/>
          </p:nvPicPr>
          <p:blipFill>
            <a:blip r:embed="rId5">
              <a:extLst/>
            </a:blip>
            <a:stretch>
              <a:fillRect/>
            </a:stretch>
          </p:blipFill>
          <p:spPr>
            <a:xfrm>
              <a:off x="0" y="0"/>
              <a:ext cx="2386224" cy="981076"/>
            </a:xfrm>
            <a:prstGeom prst="rect">
              <a:avLst/>
            </a:prstGeom>
            <a:effectLst/>
          </p:spPr>
        </p:pic>
      </p:grpSp>
      <p:grpSp>
        <p:nvGrpSpPr>
          <p:cNvPr id="252" name="Group 252"/>
          <p:cNvGrpSpPr/>
          <p:nvPr/>
        </p:nvGrpSpPr>
        <p:grpSpPr>
          <a:xfrm>
            <a:off x="12141268" y="134540"/>
            <a:ext cx="1587687" cy="981076"/>
            <a:chOff x="0" y="0"/>
            <a:chExt cx="1587685" cy="981075"/>
          </a:xfrm>
        </p:grpSpPr>
        <p:sp>
          <p:nvSpPr>
            <p:cNvPr id="251" name="Shape 251"/>
            <p:cNvSpPr/>
            <p:nvPr/>
          </p:nvSpPr>
          <p:spPr>
            <a:xfrm>
              <a:off x="31750" y="31750"/>
              <a:ext cx="1524187" cy="917575"/>
            </a:xfrm>
            <a:prstGeom prst="rect">
              <a:avLst/>
            </a:prstGeom>
            <a:noFill/>
            <a:ln>
              <a:noFill/>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a:solidFill>
                    <a:srgbClr val="202020"/>
                  </a:solidFill>
                </a:defRPr>
              </a:lvl1pPr>
            </a:lstStyle>
            <a:p>
              <a:pPr/>
              <a:r>
                <a:t>BOSS</a:t>
              </a:r>
            </a:p>
          </p:txBody>
        </p:sp>
        <p:pic>
          <p:nvPicPr>
            <p:cNvPr id="250" name=""/>
            <p:cNvPicPr>
              <a:picLocks noChangeAspect="0"/>
            </p:cNvPicPr>
            <p:nvPr/>
          </p:nvPicPr>
          <p:blipFill>
            <a:blip r:embed="rId6">
              <a:extLst/>
            </a:blip>
            <a:stretch>
              <a:fillRect/>
            </a:stretch>
          </p:blipFill>
          <p:spPr>
            <a:xfrm>
              <a:off x="0" y="0"/>
              <a:ext cx="1587686" cy="981076"/>
            </a:xfrm>
            <a:prstGeom prst="rect">
              <a:avLst/>
            </a:prstGeom>
            <a:effectLst/>
          </p:spPr>
        </p:pic>
      </p:grpSp>
      <p:pic>
        <p:nvPicPr>
          <p:cNvPr id="253" name=""/>
          <p:cNvPicPr>
            <a:picLocks noChangeAspect="0"/>
          </p:cNvPicPr>
          <p:nvPr/>
        </p:nvPicPr>
        <p:blipFill>
          <a:blip r:embed="rId7">
            <a:extLst/>
          </a:blip>
          <a:stretch>
            <a:fillRect/>
          </a:stretch>
        </p:blipFill>
        <p:spPr>
          <a:xfrm>
            <a:off x="10240714" y="1549075"/>
            <a:ext cx="5049007" cy="11277472"/>
          </a:xfrm>
          <a:prstGeom prst="rect">
            <a:avLst/>
          </a:prstGeom>
        </p:spPr>
      </p:pic>
      <p:sp>
        <p:nvSpPr>
          <p:cNvPr id="255" name="Shape 255"/>
          <p:cNvSpPr/>
          <p:nvPr/>
        </p:nvSpPr>
        <p:spPr>
          <a:xfrm>
            <a:off x="10600115" y="12756356"/>
            <a:ext cx="4330205" cy="930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800">
                <a:solidFill>
                  <a:srgbClr val="202020"/>
                </a:solidFill>
              </a:defRPr>
            </a:lvl1pPr>
          </a:lstStyle>
          <a:p>
            <a:pPr/>
            <a:r>
              <a:t>Bag-of-Patterns</a:t>
            </a:r>
          </a:p>
        </p:txBody>
      </p:sp>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61" name="Group 261"/>
          <p:cNvGrpSpPr/>
          <p:nvPr/>
        </p:nvGrpSpPr>
        <p:grpSpPr>
          <a:xfrm>
            <a:off x="6462324" y="134540"/>
            <a:ext cx="2603960" cy="981076"/>
            <a:chOff x="0" y="0"/>
            <a:chExt cx="2603959" cy="981075"/>
          </a:xfrm>
        </p:grpSpPr>
        <p:sp>
          <p:nvSpPr>
            <p:cNvPr id="260" name="Shape 260"/>
            <p:cNvSpPr/>
            <p:nvPr/>
          </p:nvSpPr>
          <p:spPr>
            <a:xfrm>
              <a:off x="31750" y="31750"/>
              <a:ext cx="2540459" cy="917575"/>
            </a:xfrm>
            <a:prstGeom prst="rect">
              <a:avLst/>
            </a:prstGeom>
            <a:noFill/>
            <a:ln>
              <a:noFill/>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a:solidFill>
                    <a:srgbClr val="202020"/>
                  </a:solidFill>
                </a:defRPr>
              </a:lvl1pPr>
            </a:lstStyle>
            <a:p>
              <a:pPr/>
              <a:r>
                <a:t>Raw Data</a:t>
              </a:r>
            </a:p>
          </p:txBody>
        </p:sp>
        <p:pic>
          <p:nvPicPr>
            <p:cNvPr id="259" name=""/>
            <p:cNvPicPr>
              <a:picLocks noChangeAspect="0"/>
            </p:cNvPicPr>
            <p:nvPr/>
          </p:nvPicPr>
          <p:blipFill>
            <a:blip r:embed="rId2">
              <a:extLst/>
            </a:blip>
            <a:stretch>
              <a:fillRect/>
            </a:stretch>
          </p:blipFill>
          <p:spPr>
            <a:xfrm>
              <a:off x="-1" y="0"/>
              <a:ext cx="2603961" cy="981076"/>
            </a:xfrm>
            <a:prstGeom prst="rect">
              <a:avLst/>
            </a:prstGeom>
            <a:effectLst/>
          </p:spPr>
        </p:pic>
      </p:grpSp>
      <p:grpSp>
        <p:nvGrpSpPr>
          <p:cNvPr id="264" name="Group 264"/>
          <p:cNvGrpSpPr/>
          <p:nvPr/>
        </p:nvGrpSpPr>
        <p:grpSpPr>
          <a:xfrm>
            <a:off x="16406338" y="134540"/>
            <a:ext cx="2386224" cy="981076"/>
            <a:chOff x="0" y="0"/>
            <a:chExt cx="2386223" cy="981075"/>
          </a:xfrm>
        </p:grpSpPr>
        <p:sp>
          <p:nvSpPr>
            <p:cNvPr id="263" name="Shape 263"/>
            <p:cNvSpPr/>
            <p:nvPr/>
          </p:nvSpPr>
          <p:spPr>
            <a:xfrm>
              <a:off x="31750" y="31750"/>
              <a:ext cx="2322724" cy="917575"/>
            </a:xfrm>
            <a:prstGeom prst="rect">
              <a:avLst/>
            </a:prstGeom>
            <a:noFill/>
            <a:ln>
              <a:noFill/>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a:solidFill>
                    <a:srgbClr val="202020"/>
                  </a:solidFill>
                </a:defRPr>
              </a:lvl1pPr>
            </a:lstStyle>
            <a:p>
              <a:pPr/>
              <a:r>
                <a:t>BOSS VS</a:t>
              </a:r>
            </a:p>
          </p:txBody>
        </p:sp>
        <p:pic>
          <p:nvPicPr>
            <p:cNvPr id="262" name=""/>
            <p:cNvPicPr>
              <a:picLocks noChangeAspect="0"/>
            </p:cNvPicPr>
            <p:nvPr/>
          </p:nvPicPr>
          <p:blipFill>
            <a:blip r:embed="rId3">
              <a:extLst/>
            </a:blip>
            <a:stretch>
              <a:fillRect/>
            </a:stretch>
          </p:blipFill>
          <p:spPr>
            <a:xfrm>
              <a:off x="0" y="0"/>
              <a:ext cx="2386224" cy="981076"/>
            </a:xfrm>
            <a:prstGeom prst="rect">
              <a:avLst/>
            </a:prstGeom>
            <a:effectLst/>
          </p:spPr>
        </p:pic>
      </p:grpSp>
      <p:grpSp>
        <p:nvGrpSpPr>
          <p:cNvPr id="267" name="Group 267"/>
          <p:cNvGrpSpPr/>
          <p:nvPr/>
        </p:nvGrpSpPr>
        <p:grpSpPr>
          <a:xfrm>
            <a:off x="12141268" y="134540"/>
            <a:ext cx="1587687" cy="981076"/>
            <a:chOff x="0" y="0"/>
            <a:chExt cx="1587685" cy="981075"/>
          </a:xfrm>
        </p:grpSpPr>
        <p:sp>
          <p:nvSpPr>
            <p:cNvPr id="266" name="Shape 266"/>
            <p:cNvSpPr/>
            <p:nvPr/>
          </p:nvSpPr>
          <p:spPr>
            <a:xfrm>
              <a:off x="31750" y="31750"/>
              <a:ext cx="1524187" cy="917575"/>
            </a:xfrm>
            <a:prstGeom prst="rect">
              <a:avLst/>
            </a:prstGeom>
            <a:noFill/>
            <a:ln>
              <a:noFill/>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a:solidFill>
                    <a:srgbClr val="202020"/>
                  </a:solidFill>
                </a:defRPr>
              </a:lvl1pPr>
            </a:lstStyle>
            <a:p>
              <a:pPr/>
              <a:r>
                <a:t>BOSS</a:t>
              </a:r>
            </a:p>
          </p:txBody>
        </p:sp>
        <p:pic>
          <p:nvPicPr>
            <p:cNvPr id="265" name=""/>
            <p:cNvPicPr>
              <a:picLocks noChangeAspect="0"/>
            </p:cNvPicPr>
            <p:nvPr/>
          </p:nvPicPr>
          <p:blipFill>
            <a:blip r:embed="rId4">
              <a:extLst/>
            </a:blip>
            <a:stretch>
              <a:fillRect/>
            </a:stretch>
          </p:blipFill>
          <p:spPr>
            <a:xfrm>
              <a:off x="0" y="0"/>
              <a:ext cx="1587686" cy="981076"/>
            </a:xfrm>
            <a:prstGeom prst="rect">
              <a:avLst/>
            </a:prstGeom>
            <a:effectLst/>
          </p:spPr>
        </p:pic>
      </p:grpSp>
      <p:pic>
        <p:nvPicPr>
          <p:cNvPr id="268" name=""/>
          <p:cNvPicPr>
            <a:picLocks noChangeAspect="0"/>
          </p:cNvPicPr>
          <p:nvPr/>
        </p:nvPicPr>
        <p:blipFill>
          <a:blip r:embed="rId5">
            <a:extLst/>
          </a:blip>
          <a:stretch>
            <a:fillRect/>
          </a:stretch>
        </p:blipFill>
        <p:spPr>
          <a:xfrm>
            <a:off x="15074946" y="1549075"/>
            <a:ext cx="5049007" cy="11277472"/>
          </a:xfrm>
          <a:prstGeom prst="rect">
            <a:avLst/>
          </a:prstGeom>
        </p:spPr>
      </p:pic>
      <p:sp>
        <p:nvSpPr>
          <p:cNvPr id="270" name="Shape 27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1" name="Shape 271"/>
          <p:cNvSpPr/>
          <p:nvPr/>
        </p:nvSpPr>
        <p:spPr>
          <a:xfrm>
            <a:off x="17021747" y="12756356"/>
            <a:ext cx="1513186" cy="930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800">
                <a:solidFill>
                  <a:srgbClr val="202020"/>
                </a:solidFill>
              </a:defRPr>
            </a:lvl1pPr>
          </a:lstStyle>
          <a:p>
            <a:pPr/>
            <a:r>
              <a:t>tf-idf</a:t>
            </a:r>
          </a:p>
        </p:txBody>
      </p:sp>
      <p:pic>
        <p:nvPicPr>
          <p:cNvPr id="272" name="pasted-image.tiff"/>
          <p:cNvPicPr>
            <a:picLocks noChangeAspect="1"/>
          </p:cNvPicPr>
          <p:nvPr/>
        </p:nvPicPr>
        <p:blipFill>
          <a:blip r:embed="rId6">
            <a:extLst/>
          </a:blip>
          <a:stretch>
            <a:fillRect/>
          </a:stretch>
        </p:blipFill>
        <p:spPr>
          <a:xfrm>
            <a:off x="5566529" y="1801994"/>
            <a:ext cx="14397378" cy="10771633"/>
          </a:xfrm>
          <a:prstGeom prst="rect">
            <a:avLst/>
          </a:prstGeom>
          <a:ln w="12700">
            <a:miter lim="400000"/>
          </a:ln>
        </p:spPr>
      </p:pic>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4" name="Shape 27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5" name="Shape 275"/>
          <p:cNvSpPr/>
          <p:nvPr>
            <p:ph type="body" sz="half" idx="1"/>
          </p:nvPr>
        </p:nvSpPr>
        <p:spPr>
          <a:xfrm>
            <a:off x="3042894" y="1731727"/>
            <a:ext cx="11968975" cy="10912120"/>
          </a:xfrm>
          <a:prstGeom prst="rect">
            <a:avLst/>
          </a:prstGeom>
        </p:spPr>
        <p:txBody>
          <a:bodyPr anchor="t"/>
          <a:lstStyle/>
          <a:p>
            <a:pPr marL="576981" indent="-576981" defTabSz="484886">
              <a:spcBef>
                <a:spcPts val="3400"/>
              </a:spcBef>
              <a:defRPr sz="4316"/>
            </a:pPr>
            <a:r>
              <a:t>Based on bag-of-patterns model.</a:t>
            </a:r>
          </a:p>
          <a:p>
            <a:pPr marL="576981" indent="-576981" defTabSz="484886">
              <a:spcBef>
                <a:spcPts val="3400"/>
              </a:spcBef>
              <a:defRPr sz="4316"/>
            </a:pPr>
            <a:r>
              <a:t>Uses tf-idf vectors for each class (independent from sample size).</a:t>
            </a:r>
          </a:p>
          <a:p>
            <a:pPr marL="576981" indent="-576981" defTabSz="484886">
              <a:spcBef>
                <a:spcPts val="3400"/>
              </a:spcBef>
              <a:defRPr sz="4316"/>
            </a:pPr>
            <a:r>
              <a:t>Incremental Fourier transform for </a:t>
            </a:r>
            <a:r>
              <a:rPr i="1"/>
              <a:t>linear time</a:t>
            </a:r>
            <a:r>
              <a:t> Fourier transform of overlapping windows.</a:t>
            </a:r>
          </a:p>
          <a:p>
            <a:pPr marL="576981" indent="-576981" defTabSz="484886">
              <a:spcBef>
                <a:spcPts val="3400"/>
              </a:spcBef>
              <a:defRPr sz="4316"/>
            </a:pPr>
            <a:r>
              <a:t>Fast prediction in O(n): Cosine similarity between tf-idf vectors.</a:t>
            </a:r>
          </a:p>
          <a:p>
            <a:pPr marL="576981" indent="-576981" defTabSz="484886">
              <a:spcBef>
                <a:spcPts val="3400"/>
              </a:spcBef>
              <a:defRPr sz="4316"/>
            </a:pPr>
            <a:r>
              <a:t>Fast training in O(Nn</a:t>
            </a:r>
            <a:r>
              <a:rPr baseline="31999"/>
              <a:t>3/2</a:t>
            </a:r>
            <a:r>
              <a:t>) due to a small parameter space: </a:t>
            </a:r>
          </a:p>
          <a:p>
            <a:pPr lvl="1" marL="998621" indent="-576981" defTabSz="484886">
              <a:spcBef>
                <a:spcPts val="3400"/>
              </a:spcBef>
              <a:defRPr sz="4316"/>
            </a:pPr>
            <a:r>
              <a:t>Tests sqrt(n) windows at equidistance. </a:t>
            </a:r>
          </a:p>
          <a:p>
            <a:pPr lvl="1" marL="998621" indent="-576981" defTabSz="484886">
              <a:spcBef>
                <a:spcPts val="3400"/>
              </a:spcBef>
              <a:defRPr sz="4316"/>
            </a:pPr>
            <a:r>
              <a:t>8 SFA Word lengths.</a:t>
            </a:r>
          </a:p>
        </p:txBody>
      </p:sp>
      <p:pic>
        <p:nvPicPr>
          <p:cNvPr id="276" name="pasted-image.tiff"/>
          <p:cNvPicPr>
            <a:picLocks noChangeAspect="1"/>
          </p:cNvPicPr>
          <p:nvPr/>
        </p:nvPicPr>
        <p:blipFill>
          <a:blip r:embed="rId3">
            <a:extLst/>
          </a:blip>
          <a:srcRect l="66157" t="0" r="0" b="0"/>
          <a:stretch>
            <a:fillRect/>
          </a:stretch>
        </p:blipFill>
        <p:spPr>
          <a:xfrm>
            <a:off x="15091529" y="1801994"/>
            <a:ext cx="4872378" cy="10771633"/>
          </a:xfrm>
          <a:prstGeom prst="rect">
            <a:avLst/>
          </a:prstGeom>
          <a:ln w="12700">
            <a:miter lim="400000"/>
          </a:ln>
        </p:spPr>
      </p:pic>
      <p:grpSp>
        <p:nvGrpSpPr>
          <p:cNvPr id="279" name="Group 279"/>
          <p:cNvGrpSpPr/>
          <p:nvPr/>
        </p:nvGrpSpPr>
        <p:grpSpPr>
          <a:xfrm>
            <a:off x="16406338" y="134540"/>
            <a:ext cx="2386224" cy="981076"/>
            <a:chOff x="0" y="0"/>
            <a:chExt cx="2386223" cy="981075"/>
          </a:xfrm>
        </p:grpSpPr>
        <p:sp>
          <p:nvSpPr>
            <p:cNvPr id="278" name="Shape 278"/>
            <p:cNvSpPr/>
            <p:nvPr/>
          </p:nvSpPr>
          <p:spPr>
            <a:xfrm>
              <a:off x="31750" y="31750"/>
              <a:ext cx="2322724" cy="917575"/>
            </a:xfrm>
            <a:prstGeom prst="rect">
              <a:avLst/>
            </a:prstGeom>
            <a:noFill/>
            <a:ln>
              <a:noFill/>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a:solidFill>
                    <a:srgbClr val="202020"/>
                  </a:solidFill>
                </a:defRPr>
              </a:lvl1pPr>
            </a:lstStyle>
            <a:p>
              <a:pPr/>
              <a:r>
                <a:t>BOSS VS</a:t>
              </a:r>
            </a:p>
          </p:txBody>
        </p:sp>
        <p:pic>
          <p:nvPicPr>
            <p:cNvPr id="277" name=""/>
            <p:cNvPicPr>
              <a:picLocks noChangeAspect="0"/>
            </p:cNvPicPr>
            <p:nvPr/>
          </p:nvPicPr>
          <p:blipFill>
            <a:blip r:embed="rId4">
              <a:extLst/>
            </a:blip>
            <a:stretch>
              <a:fillRect/>
            </a:stretch>
          </p:blipFill>
          <p:spPr>
            <a:xfrm>
              <a:off x="0" y="0"/>
              <a:ext cx="2386224" cy="981076"/>
            </a:xfrm>
            <a:prstGeom prst="rect">
              <a:avLst/>
            </a:prstGeom>
            <a:effectLst/>
          </p:spPr>
        </p:pic>
      </p:grpSp>
      <p:sp>
        <p:nvSpPr>
          <p:cNvPr id="280" name="Shape 280"/>
          <p:cNvSpPr/>
          <p:nvPr/>
        </p:nvSpPr>
        <p:spPr>
          <a:xfrm>
            <a:off x="17021747" y="12756356"/>
            <a:ext cx="1513186" cy="930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800">
                <a:solidFill>
                  <a:srgbClr val="202020"/>
                </a:solidFill>
              </a:defRPr>
            </a:lvl1pPr>
          </a:lstStyle>
          <a:p>
            <a:pPr/>
            <a:r>
              <a:t>tf-idf</a:t>
            </a:r>
          </a:p>
        </p:txBody>
      </p:sp>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Shape 284"/>
          <p:cNvSpPr/>
          <p:nvPr>
            <p:ph type="title"/>
          </p:nvPr>
        </p:nvSpPr>
        <p:spPr>
          <a:prstGeom prst="rect">
            <a:avLst/>
          </a:prstGeom>
        </p:spPr>
        <p:txBody>
          <a:bodyPr/>
          <a:lstStyle/>
          <a:p>
            <a:pPr/>
            <a:r>
              <a:t>State-of-the-Art Core Classifiers</a:t>
            </a:r>
          </a:p>
        </p:txBody>
      </p:sp>
      <p:sp>
        <p:nvSpPr>
          <p:cNvPr id="285" name="Shape 285"/>
          <p:cNvSpPr/>
          <p:nvPr>
            <p:ph type="body" idx="1"/>
          </p:nvPr>
        </p:nvSpPr>
        <p:spPr>
          <a:prstGeom prst="rect">
            <a:avLst/>
          </a:prstGeom>
        </p:spPr>
        <p:txBody>
          <a:bodyPr anchor="t"/>
          <a:lstStyle/>
          <a:p>
            <a:pPr marL="570029" indent="-570029" defTabSz="479044">
              <a:spcBef>
                <a:spcPts val="3400"/>
              </a:spcBef>
              <a:defRPr sz="4264"/>
            </a:pPr>
            <a:r>
              <a:t>Core-classifiers:</a:t>
            </a:r>
          </a:p>
          <a:p>
            <a:pPr lvl="1" marL="986589" indent="-570029" defTabSz="479044">
              <a:spcBef>
                <a:spcPts val="3400"/>
              </a:spcBef>
              <a:defRPr sz="4264"/>
            </a:pPr>
            <a:r>
              <a:t>Baseline: 1-NN Dynamic Time Warping (CV)</a:t>
            </a:r>
          </a:p>
          <a:p>
            <a:pPr lvl="1" marL="986589" indent="-570029" defTabSz="479044">
              <a:spcBef>
                <a:spcPts val="3400"/>
              </a:spcBef>
              <a:defRPr sz="4264"/>
            </a:pPr>
            <a:r>
              <a:t>Shapelets (LS, ST, FS)</a:t>
            </a:r>
          </a:p>
          <a:p>
            <a:pPr lvl="1" marL="986589" indent="-570029" defTabSz="479044">
              <a:spcBef>
                <a:spcPts val="3400"/>
              </a:spcBef>
              <a:defRPr sz="4264"/>
            </a:pPr>
            <a:r>
              <a:t>Bag-of-Patterns (BOSS, TSBF, SAX VSM, BOP)</a:t>
            </a:r>
          </a:p>
          <a:p>
            <a:pPr lvl="1" marL="986589" indent="-570029" defTabSz="479044">
              <a:spcBef>
                <a:spcPts val="3400"/>
              </a:spcBef>
              <a:defRPr b="1" sz="4264"/>
            </a:pPr>
            <a:r>
              <a:t>Bag-Of-SFA-Symbols in Vector Space (BOSS VS)</a:t>
            </a:r>
          </a:p>
          <a:p>
            <a:pPr lvl="1" marL="986589" indent="-570029" defTabSz="479044">
              <a:spcBef>
                <a:spcPts val="3400"/>
              </a:spcBef>
              <a:defRPr b="1" sz="4264"/>
            </a:pPr>
          </a:p>
          <a:p>
            <a:pPr marL="570029" indent="-570029" defTabSz="479044">
              <a:spcBef>
                <a:spcPts val="3400"/>
              </a:spcBef>
              <a:defRPr sz="4264"/>
            </a:pPr>
            <a:r>
              <a:t>Ensembles (we only consider core-classifiers now)</a:t>
            </a:r>
          </a:p>
          <a:p>
            <a:pPr lvl="1" marL="986589" indent="-570029" defTabSz="479044">
              <a:spcBef>
                <a:spcPts val="3400"/>
              </a:spcBef>
              <a:defRPr sz="4264"/>
            </a:pPr>
            <a:r>
              <a:t>EE PROP, COTE</a:t>
            </a:r>
          </a:p>
        </p:txBody>
      </p:sp>
      <p:sp>
        <p:nvSpPr>
          <p:cNvPr id="286" name="Shape 28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8" name="pasted-image.pdf"/>
          <p:cNvPicPr>
            <a:picLocks noChangeAspect="1"/>
          </p:cNvPicPr>
          <p:nvPr/>
        </p:nvPicPr>
        <p:blipFill>
          <a:blip r:embed="rId3">
            <a:extLst/>
          </a:blip>
          <a:stretch>
            <a:fillRect/>
          </a:stretch>
        </p:blipFill>
        <p:spPr>
          <a:xfrm>
            <a:off x="-320477" y="2469005"/>
            <a:ext cx="25024954" cy="7957243"/>
          </a:xfrm>
          <a:prstGeom prst="rect">
            <a:avLst/>
          </a:prstGeom>
          <a:ln w="12700">
            <a:miter lim="400000"/>
          </a:ln>
        </p:spPr>
      </p:pic>
      <p:sp>
        <p:nvSpPr>
          <p:cNvPr id="289" name="Shape 289"/>
          <p:cNvSpPr/>
          <p:nvPr/>
        </p:nvSpPr>
        <p:spPr>
          <a:xfrm>
            <a:off x="5149000" y="11749509"/>
            <a:ext cx="14969407" cy="854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BOSS VS is 1-2 orders of magnitude faster than state-of-the-art.</a:t>
            </a:r>
          </a:p>
        </p:txBody>
      </p:sp>
      <p:sp>
        <p:nvSpPr>
          <p:cNvPr id="290" name="Shape 290"/>
          <p:cNvSpPr/>
          <p:nvPr/>
        </p:nvSpPr>
        <p:spPr>
          <a:xfrm>
            <a:off x="22005052" y="5410117"/>
            <a:ext cx="2164822" cy="4046198"/>
          </a:xfrm>
          <a:prstGeom prst="rect">
            <a:avLst/>
          </a:prstGeom>
          <a:ln w="88900">
            <a:solidFill>
              <a:srgbClr val="FF9300"/>
            </a:solidFill>
            <a:prstDash val="sysDot"/>
            <a:miter lim="400000"/>
          </a:ln>
        </p:spPr>
        <p:txBody>
          <a:bodyPr lIns="71437" tIns="71437" rIns="71437" bIns="71437" anchor="ctr"/>
          <a:lstStyle/>
          <a:p>
            <a:pPr>
              <a:defRPr>
                <a:solidFill>
                  <a:srgbClr val="202020"/>
                </a:solidFill>
              </a:defRPr>
            </a:pPr>
          </a:p>
        </p:txBody>
      </p:sp>
      <p:sp>
        <p:nvSpPr>
          <p:cNvPr id="291" name="Shape 291"/>
          <p:cNvSpPr/>
          <p:nvPr/>
        </p:nvSpPr>
        <p:spPr>
          <a:xfrm>
            <a:off x="2257396" y="6409526"/>
            <a:ext cx="20783154" cy="1"/>
          </a:xfrm>
          <a:prstGeom prst="line">
            <a:avLst/>
          </a:prstGeom>
          <a:ln w="50800">
            <a:solidFill>
              <a:schemeClr val="accent1">
                <a:hueOff val="109194"/>
                <a:satOff val="-4874"/>
                <a:lumOff val="12971"/>
              </a:schemeClr>
            </a:solidFill>
            <a:custDash>
              <a:ds d="200000" sp="200000"/>
            </a:custDash>
            <a:miter lim="400000"/>
          </a:ln>
        </p:spPr>
        <p:txBody>
          <a:bodyPr lIns="71437" tIns="71437" rIns="71437" bIns="71437" anchor="ctr"/>
          <a:lstStyle/>
          <a:p>
            <a:pPr>
              <a:defRPr>
                <a:solidFill>
                  <a:srgbClr val="202020"/>
                </a:solidFill>
              </a:defRPr>
            </a:pPr>
          </a:p>
        </p:txBody>
      </p:sp>
      <p:sp>
        <p:nvSpPr>
          <p:cNvPr id="292" name="Shape 292"/>
          <p:cNvSpPr/>
          <p:nvPr/>
        </p:nvSpPr>
        <p:spPr>
          <a:xfrm>
            <a:off x="2927987" y="8235171"/>
            <a:ext cx="20783155" cy="1"/>
          </a:xfrm>
          <a:prstGeom prst="line">
            <a:avLst/>
          </a:prstGeom>
          <a:ln w="50800">
            <a:solidFill>
              <a:schemeClr val="accent5">
                <a:satOff val="8112"/>
                <a:lumOff val="-14630"/>
              </a:schemeClr>
            </a:solidFill>
            <a:custDash>
              <a:ds d="200000" sp="200000"/>
            </a:custDash>
            <a:miter lim="400000"/>
          </a:ln>
        </p:spPr>
        <p:txBody>
          <a:bodyPr lIns="71437" tIns="71437" rIns="71437" bIns="71437" anchor="ctr"/>
          <a:lstStyle/>
          <a:p>
            <a:pPr>
              <a:defRPr>
                <a:solidFill>
                  <a:srgbClr val="202020"/>
                </a:solidFill>
              </a:defRPr>
            </a:pPr>
          </a:p>
        </p:txBody>
      </p:sp>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6" name="Shape 29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7" name="Shape 297"/>
          <p:cNvSpPr/>
          <p:nvPr/>
        </p:nvSpPr>
        <p:spPr>
          <a:xfrm>
            <a:off x="2688119" y="806664"/>
            <a:ext cx="19007763" cy="107708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pc="-119" sz="6000">
                <a:solidFill>
                  <a:schemeClr val="accent1">
                    <a:hueOff val="54751"/>
                    <a:satOff val="-1697"/>
                    <a:lumOff val="-18038"/>
                  </a:schemeClr>
                </a:solidFill>
                <a:latin typeface="+mn-lt"/>
                <a:ea typeface="+mn-ea"/>
                <a:cs typeface="+mn-cs"/>
                <a:sym typeface="Didot"/>
              </a:defRPr>
            </a:lvl1pPr>
          </a:lstStyle>
          <a:p>
            <a:pPr/>
            <a:r>
              <a:t>Trade-off between Accuracy and Runtime</a:t>
            </a:r>
          </a:p>
        </p:txBody>
      </p:sp>
      <p:sp>
        <p:nvSpPr>
          <p:cNvPr id="298" name="Shape 298"/>
          <p:cNvSpPr/>
          <p:nvPr/>
        </p:nvSpPr>
        <p:spPr>
          <a:xfrm>
            <a:off x="5134988" y="11668088"/>
            <a:ext cx="14811835" cy="854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BOSS VS offers a high accuracy combined with a low runtime.</a:t>
            </a:r>
          </a:p>
        </p:txBody>
      </p:sp>
      <p:pic>
        <p:nvPicPr>
          <p:cNvPr id="299" name="pasted-image.pdf"/>
          <p:cNvPicPr>
            <a:picLocks noChangeAspect="1"/>
          </p:cNvPicPr>
          <p:nvPr/>
        </p:nvPicPr>
        <p:blipFill>
          <a:blip r:embed="rId3">
            <a:extLst/>
          </a:blip>
          <a:stretch>
            <a:fillRect/>
          </a:stretch>
        </p:blipFill>
        <p:spPr>
          <a:xfrm>
            <a:off x="291271" y="3126653"/>
            <a:ext cx="11709798" cy="7117331"/>
          </a:xfrm>
          <a:prstGeom prst="rect">
            <a:avLst/>
          </a:prstGeom>
          <a:ln w="12700">
            <a:miter lim="400000"/>
          </a:ln>
        </p:spPr>
      </p:pic>
      <p:pic>
        <p:nvPicPr>
          <p:cNvPr id="300" name="pasted-image.pdf"/>
          <p:cNvPicPr>
            <a:picLocks noChangeAspect="1"/>
          </p:cNvPicPr>
          <p:nvPr/>
        </p:nvPicPr>
        <p:blipFill>
          <a:blip r:embed="rId4">
            <a:extLst/>
          </a:blip>
          <a:stretch>
            <a:fillRect/>
          </a:stretch>
        </p:blipFill>
        <p:spPr>
          <a:xfrm>
            <a:off x="12303413" y="3126653"/>
            <a:ext cx="11709798" cy="7117331"/>
          </a:xfrm>
          <a:prstGeom prst="rect">
            <a:avLst/>
          </a:prstGeom>
          <a:ln w="12700">
            <a:miter lim="400000"/>
          </a:ln>
        </p:spPr>
      </p:pic>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4" name="Shape 30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5" name="Shape 305"/>
          <p:cNvSpPr/>
          <p:nvPr/>
        </p:nvSpPr>
        <p:spPr>
          <a:xfrm>
            <a:off x="4256594" y="884320"/>
            <a:ext cx="17940050" cy="107708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pc="-119" sz="6000">
                <a:solidFill>
                  <a:schemeClr val="accent1">
                    <a:hueOff val="54751"/>
                    <a:satOff val="-1697"/>
                    <a:lumOff val="-18038"/>
                  </a:schemeClr>
                </a:solidFill>
                <a:latin typeface="+mn-lt"/>
                <a:ea typeface="+mn-ea"/>
                <a:cs typeface="+mn-cs"/>
                <a:sym typeface="Didot"/>
              </a:defRPr>
            </a:lvl1pPr>
          </a:lstStyle>
          <a:p>
            <a:pPr/>
            <a:r>
              <a:t>Average Ranks on UCR datasets</a:t>
            </a:r>
          </a:p>
        </p:txBody>
      </p:sp>
      <p:pic>
        <p:nvPicPr>
          <p:cNvPr id="306" name="pasted-image.tiff"/>
          <p:cNvPicPr>
            <a:picLocks noChangeAspect="1"/>
          </p:cNvPicPr>
          <p:nvPr/>
        </p:nvPicPr>
        <p:blipFill>
          <a:blip r:embed="rId3">
            <a:extLst/>
          </a:blip>
          <a:stretch>
            <a:fillRect/>
          </a:stretch>
        </p:blipFill>
        <p:spPr>
          <a:xfrm>
            <a:off x="2660961" y="3375165"/>
            <a:ext cx="19062078" cy="8420059"/>
          </a:xfrm>
          <a:prstGeom prst="rect">
            <a:avLst/>
          </a:prstGeom>
          <a:ln w="12700">
            <a:miter lim="400000"/>
          </a:ln>
        </p:spPr>
      </p:pic>
      <p:sp>
        <p:nvSpPr>
          <p:cNvPr id="307" name="Shape 307"/>
          <p:cNvSpPr/>
          <p:nvPr/>
        </p:nvSpPr>
        <p:spPr>
          <a:xfrm>
            <a:off x="5141661" y="12242006"/>
            <a:ext cx="14100678" cy="1057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500"/>
            </a:lvl1pPr>
          </a:lstStyle>
          <a:p>
            <a:pPr/>
            <a:r>
              <a:t>BOSS VS  is competitive with state-of-the-art.</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7"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title"/>
          </p:nvPr>
        </p:nvSpPr>
        <p:spPr>
          <a:prstGeom prst="rect">
            <a:avLst/>
          </a:prstGeom>
        </p:spPr>
        <p:txBody>
          <a:bodyPr/>
          <a:lstStyle/>
          <a:p>
            <a:pPr/>
            <a:r>
              <a:t>Time Series</a:t>
            </a:r>
          </a:p>
        </p:txBody>
      </p:sp>
      <p:sp>
        <p:nvSpPr>
          <p:cNvPr id="141" name="Shape 141"/>
          <p:cNvSpPr/>
          <p:nvPr>
            <p:ph type="body" sz="half" idx="1"/>
          </p:nvPr>
        </p:nvSpPr>
        <p:spPr>
          <a:prstGeom prst="rect">
            <a:avLst/>
          </a:prstGeom>
        </p:spPr>
        <p:txBody>
          <a:bodyPr anchor="t"/>
          <a:lstStyle/>
          <a:p>
            <a:pPr marL="528066" indent="-528066" defTabSz="578358">
              <a:spcBef>
                <a:spcPts val="3700"/>
              </a:spcBef>
              <a:defRPr sz="4158"/>
            </a:pPr>
            <a:r>
              <a:t>Time series result from recording data over time.</a:t>
            </a:r>
          </a:p>
          <a:p>
            <a:pPr marL="528066" indent="-528066" defTabSz="578358">
              <a:spcBef>
                <a:spcPts val="3700"/>
              </a:spcBef>
              <a:defRPr sz="4158"/>
            </a:pPr>
            <a:r>
              <a:t>A 2d signal can be interpreted as a time series.</a:t>
            </a:r>
          </a:p>
          <a:p>
            <a:pPr marL="528066" indent="-528066" defTabSz="578358">
              <a:spcBef>
                <a:spcPts val="3700"/>
              </a:spcBef>
              <a:defRPr sz="4158"/>
            </a:pPr>
            <a:r>
              <a:t>Includes motion sensors, personalized medicine (ECG/EEG signals), machine surveillance, spectrograms, astronomy (starlight-curves), and image outlines/contour of objects.</a:t>
            </a:r>
          </a:p>
        </p:txBody>
      </p:sp>
      <p:sp>
        <p:nvSpPr>
          <p:cNvPr id="142" name="Shape 142"/>
          <p:cNvSpPr/>
          <p:nvPr>
            <p:ph type="sldNum" sz="quarter" idx="2"/>
          </p:nvPr>
        </p:nvSpPr>
        <p:spPr>
          <a:xfrm>
            <a:off x="20465057" y="12965906"/>
            <a:ext cx="295276" cy="5111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3" name="classes-plot.pdf"/>
          <p:cNvPicPr>
            <a:picLocks noChangeAspect="1"/>
          </p:cNvPicPr>
          <p:nvPr/>
        </p:nvPicPr>
        <p:blipFill>
          <a:blip r:embed="rId3">
            <a:extLst/>
          </a:blip>
          <a:srcRect l="1452" t="1236" r="1453" b="1211"/>
          <a:stretch>
            <a:fillRect/>
          </a:stretch>
        </p:blipFill>
        <p:spPr>
          <a:xfrm>
            <a:off x="13104414" y="169643"/>
            <a:ext cx="11097817" cy="13380187"/>
          </a:xfrm>
          <a:custGeom>
            <a:avLst/>
            <a:gdLst/>
            <a:ahLst/>
            <a:cxnLst>
              <a:cxn ang="0">
                <a:pos x="wd2" y="hd2"/>
              </a:cxn>
              <a:cxn ang="5400000">
                <a:pos x="wd2" y="hd2"/>
              </a:cxn>
              <a:cxn ang="10800000">
                <a:pos x="wd2" y="hd2"/>
              </a:cxn>
              <a:cxn ang="16200000">
                <a:pos x="wd2" y="hd2"/>
              </a:cxn>
            </a:cxnLst>
            <a:rect l="0" t="0" r="r" b="b"/>
            <a:pathLst>
              <a:path w="21600" h="21580" fill="norm" stroke="1" extrusionOk="0">
                <a:moveTo>
                  <a:pt x="19149" y="1"/>
                </a:moveTo>
                <a:cubicBezTo>
                  <a:pt x="19127" y="5"/>
                  <a:pt x="19098" y="25"/>
                  <a:pt x="19047" y="65"/>
                </a:cubicBezTo>
                <a:cubicBezTo>
                  <a:pt x="18980" y="118"/>
                  <a:pt x="18921" y="138"/>
                  <a:pt x="18904" y="115"/>
                </a:cubicBezTo>
                <a:cubicBezTo>
                  <a:pt x="18888" y="93"/>
                  <a:pt x="18768" y="82"/>
                  <a:pt x="18634" y="91"/>
                </a:cubicBezTo>
                <a:cubicBezTo>
                  <a:pt x="18469" y="101"/>
                  <a:pt x="18358" y="87"/>
                  <a:pt x="18285" y="47"/>
                </a:cubicBezTo>
                <a:cubicBezTo>
                  <a:pt x="18191" y="-4"/>
                  <a:pt x="18167" y="-4"/>
                  <a:pt x="18100" y="43"/>
                </a:cubicBezTo>
                <a:cubicBezTo>
                  <a:pt x="18043" y="84"/>
                  <a:pt x="17907" y="95"/>
                  <a:pt x="17562" y="89"/>
                </a:cubicBezTo>
                <a:cubicBezTo>
                  <a:pt x="17303" y="84"/>
                  <a:pt x="17075" y="97"/>
                  <a:pt x="17043" y="118"/>
                </a:cubicBezTo>
                <a:cubicBezTo>
                  <a:pt x="17003" y="145"/>
                  <a:pt x="16978" y="138"/>
                  <a:pt x="16958" y="94"/>
                </a:cubicBezTo>
                <a:cubicBezTo>
                  <a:pt x="16913" y="-1"/>
                  <a:pt x="16875" y="20"/>
                  <a:pt x="16788" y="186"/>
                </a:cubicBezTo>
                <a:lnTo>
                  <a:pt x="16708" y="339"/>
                </a:lnTo>
                <a:lnTo>
                  <a:pt x="15647" y="339"/>
                </a:lnTo>
                <a:lnTo>
                  <a:pt x="14585" y="339"/>
                </a:lnTo>
                <a:lnTo>
                  <a:pt x="14585" y="2769"/>
                </a:lnTo>
                <a:lnTo>
                  <a:pt x="14585" y="5200"/>
                </a:lnTo>
                <a:lnTo>
                  <a:pt x="18092" y="5200"/>
                </a:lnTo>
                <a:lnTo>
                  <a:pt x="21600" y="5200"/>
                </a:lnTo>
                <a:lnTo>
                  <a:pt x="21600" y="2769"/>
                </a:lnTo>
                <a:lnTo>
                  <a:pt x="21600" y="339"/>
                </a:lnTo>
                <a:lnTo>
                  <a:pt x="20495" y="339"/>
                </a:lnTo>
                <a:cubicBezTo>
                  <a:pt x="19490" y="339"/>
                  <a:pt x="19240" y="317"/>
                  <a:pt x="19384" y="244"/>
                </a:cubicBezTo>
                <a:cubicBezTo>
                  <a:pt x="19410" y="230"/>
                  <a:pt x="19431" y="184"/>
                  <a:pt x="19431" y="141"/>
                </a:cubicBezTo>
                <a:cubicBezTo>
                  <a:pt x="19431" y="81"/>
                  <a:pt x="19409" y="67"/>
                  <a:pt x="19339" y="82"/>
                </a:cubicBezTo>
                <a:cubicBezTo>
                  <a:pt x="19282" y="95"/>
                  <a:pt x="19230" y="79"/>
                  <a:pt x="19204" y="39"/>
                </a:cubicBezTo>
                <a:cubicBezTo>
                  <a:pt x="19185" y="11"/>
                  <a:pt x="19171" y="-3"/>
                  <a:pt x="19149" y="1"/>
                </a:cubicBezTo>
                <a:close/>
                <a:moveTo>
                  <a:pt x="2099" y="9"/>
                </a:moveTo>
                <a:cubicBezTo>
                  <a:pt x="2010" y="13"/>
                  <a:pt x="1994" y="30"/>
                  <a:pt x="2014" y="96"/>
                </a:cubicBezTo>
                <a:cubicBezTo>
                  <a:pt x="2028" y="142"/>
                  <a:pt x="2015" y="215"/>
                  <a:pt x="1987" y="259"/>
                </a:cubicBezTo>
                <a:cubicBezTo>
                  <a:pt x="1937" y="336"/>
                  <a:pt x="1903" y="339"/>
                  <a:pt x="968" y="339"/>
                </a:cubicBezTo>
                <a:lnTo>
                  <a:pt x="0" y="339"/>
                </a:lnTo>
                <a:lnTo>
                  <a:pt x="0" y="2769"/>
                </a:lnTo>
                <a:lnTo>
                  <a:pt x="0" y="5200"/>
                </a:lnTo>
                <a:lnTo>
                  <a:pt x="3508" y="5200"/>
                </a:lnTo>
                <a:lnTo>
                  <a:pt x="7015" y="5200"/>
                </a:lnTo>
                <a:lnTo>
                  <a:pt x="7015" y="2769"/>
                </a:lnTo>
                <a:lnTo>
                  <a:pt x="7015" y="339"/>
                </a:lnTo>
                <a:lnTo>
                  <a:pt x="6025" y="339"/>
                </a:lnTo>
                <a:cubicBezTo>
                  <a:pt x="5071" y="339"/>
                  <a:pt x="5032" y="336"/>
                  <a:pt x="4983" y="260"/>
                </a:cubicBezTo>
                <a:cubicBezTo>
                  <a:pt x="4947" y="204"/>
                  <a:pt x="4947" y="167"/>
                  <a:pt x="4982" y="132"/>
                </a:cubicBezTo>
                <a:cubicBezTo>
                  <a:pt x="5021" y="93"/>
                  <a:pt x="4958" y="84"/>
                  <a:pt x="4673" y="89"/>
                </a:cubicBezTo>
                <a:cubicBezTo>
                  <a:pt x="4476" y="93"/>
                  <a:pt x="4279" y="81"/>
                  <a:pt x="4234" y="62"/>
                </a:cubicBezTo>
                <a:cubicBezTo>
                  <a:pt x="4189" y="44"/>
                  <a:pt x="4127" y="42"/>
                  <a:pt x="4096" y="58"/>
                </a:cubicBezTo>
                <a:cubicBezTo>
                  <a:pt x="3993" y="111"/>
                  <a:pt x="3535" y="100"/>
                  <a:pt x="3454" y="43"/>
                </a:cubicBezTo>
                <a:cubicBezTo>
                  <a:pt x="3394" y="1"/>
                  <a:pt x="3355" y="-2"/>
                  <a:pt x="3281" y="31"/>
                </a:cubicBezTo>
                <a:cubicBezTo>
                  <a:pt x="3168" y="81"/>
                  <a:pt x="3157" y="157"/>
                  <a:pt x="3254" y="224"/>
                </a:cubicBezTo>
                <a:cubicBezTo>
                  <a:pt x="3351" y="291"/>
                  <a:pt x="3296" y="339"/>
                  <a:pt x="3121" y="339"/>
                </a:cubicBezTo>
                <a:cubicBezTo>
                  <a:pt x="2942" y="339"/>
                  <a:pt x="2890" y="307"/>
                  <a:pt x="2958" y="238"/>
                </a:cubicBezTo>
                <a:cubicBezTo>
                  <a:pt x="2986" y="211"/>
                  <a:pt x="3001" y="168"/>
                  <a:pt x="2990" y="142"/>
                </a:cubicBezTo>
                <a:cubicBezTo>
                  <a:pt x="2968" y="87"/>
                  <a:pt x="2597" y="62"/>
                  <a:pt x="2559" y="113"/>
                </a:cubicBezTo>
                <a:cubicBezTo>
                  <a:pt x="2544" y="133"/>
                  <a:pt x="2495" y="131"/>
                  <a:pt x="2442" y="108"/>
                </a:cubicBezTo>
                <a:cubicBezTo>
                  <a:pt x="2393" y="86"/>
                  <a:pt x="2332" y="78"/>
                  <a:pt x="2307" y="91"/>
                </a:cubicBezTo>
                <a:cubicBezTo>
                  <a:pt x="2281" y="104"/>
                  <a:pt x="2250" y="89"/>
                  <a:pt x="2235" y="59"/>
                </a:cubicBezTo>
                <a:cubicBezTo>
                  <a:pt x="2221" y="28"/>
                  <a:pt x="2159" y="6"/>
                  <a:pt x="2099" y="9"/>
                </a:cubicBezTo>
                <a:close/>
                <a:moveTo>
                  <a:pt x="9506" y="9"/>
                </a:moveTo>
                <a:cubicBezTo>
                  <a:pt x="9361" y="13"/>
                  <a:pt x="9329" y="26"/>
                  <a:pt x="9348" y="76"/>
                </a:cubicBezTo>
                <a:cubicBezTo>
                  <a:pt x="9361" y="110"/>
                  <a:pt x="9351" y="183"/>
                  <a:pt x="9326" y="238"/>
                </a:cubicBezTo>
                <a:lnTo>
                  <a:pt x="9279" y="339"/>
                </a:lnTo>
                <a:lnTo>
                  <a:pt x="8286" y="339"/>
                </a:lnTo>
                <a:lnTo>
                  <a:pt x="7293" y="339"/>
                </a:lnTo>
                <a:lnTo>
                  <a:pt x="7293" y="2769"/>
                </a:lnTo>
                <a:lnTo>
                  <a:pt x="7293" y="5200"/>
                </a:lnTo>
                <a:lnTo>
                  <a:pt x="10800" y="5200"/>
                </a:lnTo>
                <a:lnTo>
                  <a:pt x="14308" y="5200"/>
                </a:lnTo>
                <a:lnTo>
                  <a:pt x="14308" y="2769"/>
                </a:lnTo>
                <a:lnTo>
                  <a:pt x="14308" y="339"/>
                </a:lnTo>
                <a:lnTo>
                  <a:pt x="13294" y="339"/>
                </a:lnTo>
                <a:cubicBezTo>
                  <a:pt x="12317" y="339"/>
                  <a:pt x="12279" y="336"/>
                  <a:pt x="12229" y="260"/>
                </a:cubicBezTo>
                <a:cubicBezTo>
                  <a:pt x="12193" y="204"/>
                  <a:pt x="12192" y="167"/>
                  <a:pt x="12227" y="132"/>
                </a:cubicBezTo>
                <a:cubicBezTo>
                  <a:pt x="12266" y="93"/>
                  <a:pt x="12205" y="84"/>
                  <a:pt x="11919" y="89"/>
                </a:cubicBezTo>
                <a:cubicBezTo>
                  <a:pt x="11722" y="93"/>
                  <a:pt x="11525" y="81"/>
                  <a:pt x="11480" y="62"/>
                </a:cubicBezTo>
                <a:cubicBezTo>
                  <a:pt x="11435" y="44"/>
                  <a:pt x="11373" y="42"/>
                  <a:pt x="11343" y="58"/>
                </a:cubicBezTo>
                <a:cubicBezTo>
                  <a:pt x="11240" y="111"/>
                  <a:pt x="10781" y="100"/>
                  <a:pt x="10700" y="43"/>
                </a:cubicBezTo>
                <a:cubicBezTo>
                  <a:pt x="10641" y="1"/>
                  <a:pt x="10601" y="-2"/>
                  <a:pt x="10527" y="31"/>
                </a:cubicBezTo>
                <a:cubicBezTo>
                  <a:pt x="10411" y="82"/>
                  <a:pt x="10405" y="138"/>
                  <a:pt x="10506" y="230"/>
                </a:cubicBezTo>
                <a:cubicBezTo>
                  <a:pt x="10574" y="293"/>
                  <a:pt x="10575" y="301"/>
                  <a:pt x="10509" y="322"/>
                </a:cubicBezTo>
                <a:cubicBezTo>
                  <a:pt x="10378" y="364"/>
                  <a:pt x="10278" y="322"/>
                  <a:pt x="10231" y="205"/>
                </a:cubicBezTo>
                <a:cubicBezTo>
                  <a:pt x="10177" y="69"/>
                  <a:pt x="10055" y="-20"/>
                  <a:pt x="10009" y="43"/>
                </a:cubicBezTo>
                <a:cubicBezTo>
                  <a:pt x="9966" y="99"/>
                  <a:pt x="9733" y="104"/>
                  <a:pt x="9707" y="48"/>
                </a:cubicBezTo>
                <a:cubicBezTo>
                  <a:pt x="9696" y="23"/>
                  <a:pt x="9607" y="6"/>
                  <a:pt x="9506" y="9"/>
                </a:cubicBezTo>
                <a:close/>
                <a:moveTo>
                  <a:pt x="2421" y="5468"/>
                </a:moveTo>
                <a:cubicBezTo>
                  <a:pt x="2295" y="5468"/>
                  <a:pt x="2274" y="5480"/>
                  <a:pt x="2293" y="5540"/>
                </a:cubicBezTo>
                <a:cubicBezTo>
                  <a:pt x="2306" y="5580"/>
                  <a:pt x="2293" y="5649"/>
                  <a:pt x="2264" y="5693"/>
                </a:cubicBezTo>
                <a:cubicBezTo>
                  <a:pt x="2213" y="5772"/>
                  <a:pt x="2183" y="5774"/>
                  <a:pt x="1106" y="5774"/>
                </a:cubicBezTo>
                <a:lnTo>
                  <a:pt x="0" y="5774"/>
                </a:lnTo>
                <a:lnTo>
                  <a:pt x="0" y="8223"/>
                </a:lnTo>
                <a:lnTo>
                  <a:pt x="0" y="10672"/>
                </a:lnTo>
                <a:lnTo>
                  <a:pt x="3508" y="10672"/>
                </a:lnTo>
                <a:lnTo>
                  <a:pt x="7015" y="10672"/>
                </a:lnTo>
                <a:lnTo>
                  <a:pt x="7015" y="8224"/>
                </a:lnTo>
                <a:lnTo>
                  <a:pt x="7015" y="5775"/>
                </a:lnTo>
                <a:lnTo>
                  <a:pt x="5896" y="5765"/>
                </a:lnTo>
                <a:lnTo>
                  <a:pt x="4777" y="5755"/>
                </a:lnTo>
                <a:lnTo>
                  <a:pt x="4762" y="5650"/>
                </a:lnTo>
                <a:cubicBezTo>
                  <a:pt x="4744" y="5521"/>
                  <a:pt x="4693" y="5514"/>
                  <a:pt x="4051" y="5554"/>
                </a:cubicBezTo>
                <a:cubicBezTo>
                  <a:pt x="3877" y="5565"/>
                  <a:pt x="3755" y="5553"/>
                  <a:pt x="3698" y="5520"/>
                </a:cubicBezTo>
                <a:cubicBezTo>
                  <a:pt x="3651" y="5493"/>
                  <a:pt x="3599" y="5481"/>
                  <a:pt x="3584" y="5494"/>
                </a:cubicBezTo>
                <a:cubicBezTo>
                  <a:pt x="3556" y="5517"/>
                  <a:pt x="3301" y="5546"/>
                  <a:pt x="3092" y="5550"/>
                </a:cubicBezTo>
                <a:cubicBezTo>
                  <a:pt x="3029" y="5552"/>
                  <a:pt x="2953" y="5568"/>
                  <a:pt x="2924" y="5588"/>
                </a:cubicBezTo>
                <a:cubicBezTo>
                  <a:pt x="2890" y="5611"/>
                  <a:pt x="2858" y="5610"/>
                  <a:pt x="2840" y="5584"/>
                </a:cubicBezTo>
                <a:cubicBezTo>
                  <a:pt x="2789" y="5517"/>
                  <a:pt x="2689" y="5540"/>
                  <a:pt x="2663" y="5625"/>
                </a:cubicBezTo>
                <a:cubicBezTo>
                  <a:pt x="2628" y="5736"/>
                  <a:pt x="2524" y="5675"/>
                  <a:pt x="2551" y="5559"/>
                </a:cubicBezTo>
                <a:cubicBezTo>
                  <a:pt x="2569" y="5478"/>
                  <a:pt x="2555" y="5468"/>
                  <a:pt x="2421" y="5468"/>
                </a:cubicBezTo>
                <a:close/>
                <a:moveTo>
                  <a:pt x="17439" y="5468"/>
                </a:moveTo>
                <a:cubicBezTo>
                  <a:pt x="17415" y="5468"/>
                  <a:pt x="17408" y="5485"/>
                  <a:pt x="17423" y="5506"/>
                </a:cubicBezTo>
                <a:cubicBezTo>
                  <a:pt x="17473" y="5572"/>
                  <a:pt x="17399" y="5629"/>
                  <a:pt x="17328" y="5580"/>
                </a:cubicBezTo>
                <a:cubicBezTo>
                  <a:pt x="17292" y="5555"/>
                  <a:pt x="17231" y="5546"/>
                  <a:pt x="17192" y="5558"/>
                </a:cubicBezTo>
                <a:cubicBezTo>
                  <a:pt x="17150" y="5571"/>
                  <a:pt x="17108" y="5557"/>
                  <a:pt x="17093" y="5523"/>
                </a:cubicBezTo>
                <a:cubicBezTo>
                  <a:pt x="17069" y="5471"/>
                  <a:pt x="17058" y="5470"/>
                  <a:pt x="16988" y="5522"/>
                </a:cubicBezTo>
                <a:cubicBezTo>
                  <a:pt x="16919" y="5575"/>
                  <a:pt x="16900" y="5575"/>
                  <a:pt x="16808" y="5522"/>
                </a:cubicBezTo>
                <a:cubicBezTo>
                  <a:pt x="16752" y="5489"/>
                  <a:pt x="16640" y="5468"/>
                  <a:pt x="16557" y="5475"/>
                </a:cubicBezTo>
                <a:cubicBezTo>
                  <a:pt x="16441" y="5484"/>
                  <a:pt x="16407" y="5505"/>
                  <a:pt x="16403" y="5570"/>
                </a:cubicBezTo>
                <a:cubicBezTo>
                  <a:pt x="16390" y="5778"/>
                  <a:pt x="16408" y="5774"/>
                  <a:pt x="15463" y="5774"/>
                </a:cubicBezTo>
                <a:lnTo>
                  <a:pt x="14585" y="5774"/>
                </a:lnTo>
                <a:lnTo>
                  <a:pt x="14585" y="8223"/>
                </a:lnTo>
                <a:lnTo>
                  <a:pt x="14585" y="10672"/>
                </a:lnTo>
                <a:lnTo>
                  <a:pt x="18092" y="10672"/>
                </a:lnTo>
                <a:lnTo>
                  <a:pt x="21600" y="10672"/>
                </a:lnTo>
                <a:lnTo>
                  <a:pt x="21600" y="8223"/>
                </a:lnTo>
                <a:lnTo>
                  <a:pt x="21600" y="5774"/>
                </a:lnTo>
                <a:lnTo>
                  <a:pt x="20702" y="5774"/>
                </a:lnTo>
                <a:cubicBezTo>
                  <a:pt x="19847" y="5774"/>
                  <a:pt x="19801" y="5770"/>
                  <a:pt x="19754" y="5696"/>
                </a:cubicBezTo>
                <a:cubicBezTo>
                  <a:pt x="19726" y="5654"/>
                  <a:pt x="19717" y="5601"/>
                  <a:pt x="19734" y="5579"/>
                </a:cubicBezTo>
                <a:cubicBezTo>
                  <a:pt x="19754" y="5552"/>
                  <a:pt x="19650" y="5542"/>
                  <a:pt x="19419" y="5547"/>
                </a:cubicBezTo>
                <a:cubicBezTo>
                  <a:pt x="19230" y="5552"/>
                  <a:pt x="19052" y="5543"/>
                  <a:pt x="19022" y="5528"/>
                </a:cubicBezTo>
                <a:cubicBezTo>
                  <a:pt x="18993" y="5513"/>
                  <a:pt x="18932" y="5511"/>
                  <a:pt x="18888" y="5522"/>
                </a:cubicBezTo>
                <a:cubicBezTo>
                  <a:pt x="18710" y="5569"/>
                  <a:pt x="18272" y="5561"/>
                  <a:pt x="18234" y="5511"/>
                </a:cubicBezTo>
                <a:cubicBezTo>
                  <a:pt x="18214" y="5483"/>
                  <a:pt x="18158" y="5467"/>
                  <a:pt x="18110" y="5474"/>
                </a:cubicBezTo>
                <a:cubicBezTo>
                  <a:pt x="18046" y="5485"/>
                  <a:pt x="18023" y="5522"/>
                  <a:pt x="18021" y="5619"/>
                </a:cubicBezTo>
                <a:cubicBezTo>
                  <a:pt x="18020" y="5694"/>
                  <a:pt x="17991" y="5757"/>
                  <a:pt x="17956" y="5767"/>
                </a:cubicBezTo>
                <a:cubicBezTo>
                  <a:pt x="17875" y="5789"/>
                  <a:pt x="17769" y="5670"/>
                  <a:pt x="17769" y="5555"/>
                </a:cubicBezTo>
                <a:cubicBezTo>
                  <a:pt x="17769" y="5469"/>
                  <a:pt x="17765" y="5468"/>
                  <a:pt x="17654" y="5528"/>
                </a:cubicBezTo>
                <a:cubicBezTo>
                  <a:pt x="17549" y="5585"/>
                  <a:pt x="17538" y="5586"/>
                  <a:pt x="17511" y="5529"/>
                </a:cubicBezTo>
                <a:cubicBezTo>
                  <a:pt x="17496" y="5495"/>
                  <a:pt x="17463" y="5468"/>
                  <a:pt x="17439" y="5468"/>
                </a:cubicBezTo>
                <a:close/>
                <a:moveTo>
                  <a:pt x="9625" y="5469"/>
                </a:moveTo>
                <a:cubicBezTo>
                  <a:pt x="9587" y="5474"/>
                  <a:pt x="9572" y="5498"/>
                  <a:pt x="9585" y="5540"/>
                </a:cubicBezTo>
                <a:cubicBezTo>
                  <a:pt x="9598" y="5580"/>
                  <a:pt x="9585" y="5649"/>
                  <a:pt x="9557" y="5693"/>
                </a:cubicBezTo>
                <a:cubicBezTo>
                  <a:pt x="9506" y="5772"/>
                  <a:pt x="9476" y="5774"/>
                  <a:pt x="8399" y="5774"/>
                </a:cubicBezTo>
                <a:lnTo>
                  <a:pt x="7293" y="5774"/>
                </a:lnTo>
                <a:lnTo>
                  <a:pt x="7293" y="8223"/>
                </a:lnTo>
                <a:lnTo>
                  <a:pt x="7293" y="10672"/>
                </a:lnTo>
                <a:lnTo>
                  <a:pt x="10800" y="10672"/>
                </a:lnTo>
                <a:lnTo>
                  <a:pt x="14308" y="10672"/>
                </a:lnTo>
                <a:lnTo>
                  <a:pt x="14308" y="8224"/>
                </a:lnTo>
                <a:lnTo>
                  <a:pt x="14308" y="5775"/>
                </a:lnTo>
                <a:lnTo>
                  <a:pt x="13212" y="5765"/>
                </a:lnTo>
                <a:lnTo>
                  <a:pt x="12116" y="5755"/>
                </a:lnTo>
                <a:lnTo>
                  <a:pt x="12101" y="5649"/>
                </a:lnTo>
                <a:cubicBezTo>
                  <a:pt x="12089" y="5559"/>
                  <a:pt x="12067" y="5545"/>
                  <a:pt x="11955" y="5552"/>
                </a:cubicBezTo>
                <a:cubicBezTo>
                  <a:pt x="11883" y="5556"/>
                  <a:pt x="11792" y="5537"/>
                  <a:pt x="11751" y="5509"/>
                </a:cubicBezTo>
                <a:cubicBezTo>
                  <a:pt x="11695" y="5470"/>
                  <a:pt x="11662" y="5469"/>
                  <a:pt x="11613" y="5502"/>
                </a:cubicBezTo>
                <a:cubicBezTo>
                  <a:pt x="11523" y="5564"/>
                  <a:pt x="9935" y="5573"/>
                  <a:pt x="9799" y="5512"/>
                </a:cubicBezTo>
                <a:cubicBezTo>
                  <a:pt x="9722" y="5478"/>
                  <a:pt x="9662" y="5464"/>
                  <a:pt x="9625" y="5469"/>
                </a:cubicBezTo>
                <a:close/>
                <a:moveTo>
                  <a:pt x="1754" y="10941"/>
                </a:moveTo>
                <a:cubicBezTo>
                  <a:pt x="1689" y="10941"/>
                  <a:pt x="1669" y="10968"/>
                  <a:pt x="1672" y="11050"/>
                </a:cubicBezTo>
                <a:cubicBezTo>
                  <a:pt x="1674" y="11110"/>
                  <a:pt x="1660" y="11179"/>
                  <a:pt x="1642" y="11203"/>
                </a:cubicBezTo>
                <a:cubicBezTo>
                  <a:pt x="1620" y="11233"/>
                  <a:pt x="1359" y="11247"/>
                  <a:pt x="805" y="11247"/>
                </a:cubicBezTo>
                <a:lnTo>
                  <a:pt x="0" y="11247"/>
                </a:lnTo>
                <a:lnTo>
                  <a:pt x="0" y="13696"/>
                </a:lnTo>
                <a:lnTo>
                  <a:pt x="0" y="16146"/>
                </a:lnTo>
                <a:lnTo>
                  <a:pt x="3508" y="16146"/>
                </a:lnTo>
                <a:lnTo>
                  <a:pt x="7015" y="16146"/>
                </a:lnTo>
                <a:lnTo>
                  <a:pt x="7015" y="13697"/>
                </a:lnTo>
                <a:lnTo>
                  <a:pt x="7015" y="11248"/>
                </a:lnTo>
                <a:lnTo>
                  <a:pt x="6173" y="11238"/>
                </a:lnTo>
                <a:lnTo>
                  <a:pt x="5331" y="11227"/>
                </a:lnTo>
                <a:lnTo>
                  <a:pt x="5345" y="11126"/>
                </a:lnTo>
                <a:lnTo>
                  <a:pt x="5359" y="11024"/>
                </a:lnTo>
                <a:lnTo>
                  <a:pt x="4769" y="11019"/>
                </a:lnTo>
                <a:cubicBezTo>
                  <a:pt x="4444" y="11017"/>
                  <a:pt x="4159" y="10998"/>
                  <a:pt x="4134" y="10978"/>
                </a:cubicBezTo>
                <a:cubicBezTo>
                  <a:pt x="4063" y="10918"/>
                  <a:pt x="3889" y="10934"/>
                  <a:pt x="3858" y="11003"/>
                </a:cubicBezTo>
                <a:cubicBezTo>
                  <a:pt x="3842" y="11038"/>
                  <a:pt x="3861" y="11095"/>
                  <a:pt x="3899" y="11131"/>
                </a:cubicBezTo>
                <a:cubicBezTo>
                  <a:pt x="3983" y="11207"/>
                  <a:pt x="3949" y="11247"/>
                  <a:pt x="3799" y="11247"/>
                </a:cubicBezTo>
                <a:cubicBezTo>
                  <a:pt x="3689" y="11247"/>
                  <a:pt x="3638" y="11188"/>
                  <a:pt x="3628" y="11051"/>
                </a:cubicBezTo>
                <a:cubicBezTo>
                  <a:pt x="3623" y="10978"/>
                  <a:pt x="3590" y="10970"/>
                  <a:pt x="3467" y="11009"/>
                </a:cubicBezTo>
                <a:cubicBezTo>
                  <a:pt x="3432" y="11020"/>
                  <a:pt x="3365" y="11009"/>
                  <a:pt x="3319" y="10985"/>
                </a:cubicBezTo>
                <a:cubicBezTo>
                  <a:pt x="3266" y="10958"/>
                  <a:pt x="3225" y="10956"/>
                  <a:pt x="3207" y="10980"/>
                </a:cubicBezTo>
                <a:cubicBezTo>
                  <a:pt x="3169" y="11030"/>
                  <a:pt x="2921" y="11027"/>
                  <a:pt x="2882" y="10975"/>
                </a:cubicBezTo>
                <a:cubicBezTo>
                  <a:pt x="2860" y="10946"/>
                  <a:pt x="2837" y="10946"/>
                  <a:pt x="2802" y="10975"/>
                </a:cubicBezTo>
                <a:cubicBezTo>
                  <a:pt x="2769" y="11002"/>
                  <a:pt x="2735" y="11003"/>
                  <a:pt x="2696" y="10976"/>
                </a:cubicBezTo>
                <a:cubicBezTo>
                  <a:pt x="2657" y="10949"/>
                  <a:pt x="2630" y="10950"/>
                  <a:pt x="2609" y="10977"/>
                </a:cubicBezTo>
                <a:cubicBezTo>
                  <a:pt x="2570" y="11029"/>
                  <a:pt x="2091" y="11029"/>
                  <a:pt x="2052" y="10977"/>
                </a:cubicBezTo>
                <a:cubicBezTo>
                  <a:pt x="2032" y="10949"/>
                  <a:pt x="2003" y="10950"/>
                  <a:pt x="1961" y="10979"/>
                </a:cubicBezTo>
                <a:cubicBezTo>
                  <a:pt x="1919" y="11008"/>
                  <a:pt x="1892" y="11009"/>
                  <a:pt x="1871" y="10981"/>
                </a:cubicBezTo>
                <a:cubicBezTo>
                  <a:pt x="1854" y="10959"/>
                  <a:pt x="1802" y="10941"/>
                  <a:pt x="1754" y="10941"/>
                </a:cubicBezTo>
                <a:close/>
                <a:moveTo>
                  <a:pt x="8906" y="10941"/>
                </a:moveTo>
                <a:cubicBezTo>
                  <a:pt x="8884" y="10941"/>
                  <a:pt x="8896" y="10999"/>
                  <a:pt x="8932" y="11070"/>
                </a:cubicBezTo>
                <a:cubicBezTo>
                  <a:pt x="8968" y="11141"/>
                  <a:pt x="8983" y="11210"/>
                  <a:pt x="8967" y="11223"/>
                </a:cubicBezTo>
                <a:cubicBezTo>
                  <a:pt x="8951" y="11236"/>
                  <a:pt x="8568" y="11247"/>
                  <a:pt x="8115" y="11247"/>
                </a:cubicBezTo>
                <a:lnTo>
                  <a:pt x="7293" y="11247"/>
                </a:lnTo>
                <a:lnTo>
                  <a:pt x="7293" y="13696"/>
                </a:lnTo>
                <a:lnTo>
                  <a:pt x="7293" y="16146"/>
                </a:lnTo>
                <a:lnTo>
                  <a:pt x="10800" y="16146"/>
                </a:lnTo>
                <a:lnTo>
                  <a:pt x="14308" y="16146"/>
                </a:lnTo>
                <a:lnTo>
                  <a:pt x="14308" y="13697"/>
                </a:lnTo>
                <a:lnTo>
                  <a:pt x="14308" y="11248"/>
                </a:lnTo>
                <a:lnTo>
                  <a:pt x="13535" y="11238"/>
                </a:lnTo>
                <a:lnTo>
                  <a:pt x="12762" y="11227"/>
                </a:lnTo>
                <a:lnTo>
                  <a:pt x="12747" y="11122"/>
                </a:lnTo>
                <a:cubicBezTo>
                  <a:pt x="12732" y="11017"/>
                  <a:pt x="12731" y="11017"/>
                  <a:pt x="12369" y="11017"/>
                </a:cubicBezTo>
                <a:cubicBezTo>
                  <a:pt x="12166" y="11017"/>
                  <a:pt x="11993" y="11000"/>
                  <a:pt x="11976" y="10977"/>
                </a:cubicBezTo>
                <a:cubicBezTo>
                  <a:pt x="11956" y="10950"/>
                  <a:pt x="11926" y="10951"/>
                  <a:pt x="11881" y="10982"/>
                </a:cubicBezTo>
                <a:cubicBezTo>
                  <a:pt x="11831" y="11016"/>
                  <a:pt x="11800" y="11016"/>
                  <a:pt x="11750" y="10982"/>
                </a:cubicBezTo>
                <a:cubicBezTo>
                  <a:pt x="11706" y="10951"/>
                  <a:pt x="11676" y="10950"/>
                  <a:pt x="11655" y="10977"/>
                </a:cubicBezTo>
                <a:cubicBezTo>
                  <a:pt x="11615" y="11031"/>
                  <a:pt x="11465" y="11027"/>
                  <a:pt x="11354" y="10970"/>
                </a:cubicBezTo>
                <a:cubicBezTo>
                  <a:pt x="11278" y="10931"/>
                  <a:pt x="11253" y="10935"/>
                  <a:pt x="11197" y="10999"/>
                </a:cubicBezTo>
                <a:cubicBezTo>
                  <a:pt x="11134" y="11069"/>
                  <a:pt x="11128" y="11070"/>
                  <a:pt x="11099" y="11008"/>
                </a:cubicBezTo>
                <a:cubicBezTo>
                  <a:pt x="11052" y="10909"/>
                  <a:pt x="10948" y="10924"/>
                  <a:pt x="10971" y="11026"/>
                </a:cubicBezTo>
                <a:cubicBezTo>
                  <a:pt x="10997" y="11143"/>
                  <a:pt x="10883" y="11266"/>
                  <a:pt x="10779" y="11233"/>
                </a:cubicBezTo>
                <a:cubicBezTo>
                  <a:pt x="10722" y="11215"/>
                  <a:pt x="10704" y="11179"/>
                  <a:pt x="10719" y="11112"/>
                </a:cubicBezTo>
                <a:cubicBezTo>
                  <a:pt x="10741" y="11019"/>
                  <a:pt x="10735" y="11017"/>
                  <a:pt x="10450" y="11017"/>
                </a:cubicBezTo>
                <a:cubicBezTo>
                  <a:pt x="10290" y="11017"/>
                  <a:pt x="10147" y="11000"/>
                  <a:pt x="10131" y="10980"/>
                </a:cubicBezTo>
                <a:cubicBezTo>
                  <a:pt x="10114" y="10956"/>
                  <a:pt x="10071" y="10959"/>
                  <a:pt x="10015" y="10988"/>
                </a:cubicBezTo>
                <a:cubicBezTo>
                  <a:pt x="9945" y="11024"/>
                  <a:pt x="9913" y="11024"/>
                  <a:pt x="9869" y="10987"/>
                </a:cubicBezTo>
                <a:cubicBezTo>
                  <a:pt x="9801" y="10931"/>
                  <a:pt x="9617" y="10926"/>
                  <a:pt x="9577" y="10979"/>
                </a:cubicBezTo>
                <a:cubicBezTo>
                  <a:pt x="9561" y="11000"/>
                  <a:pt x="9499" y="11017"/>
                  <a:pt x="9439" y="11017"/>
                </a:cubicBezTo>
                <a:cubicBezTo>
                  <a:pt x="9378" y="11017"/>
                  <a:pt x="9316" y="11000"/>
                  <a:pt x="9300" y="10979"/>
                </a:cubicBezTo>
                <a:cubicBezTo>
                  <a:pt x="9256" y="10919"/>
                  <a:pt x="9132" y="10934"/>
                  <a:pt x="9066" y="11008"/>
                </a:cubicBezTo>
                <a:cubicBezTo>
                  <a:pt x="9010" y="11072"/>
                  <a:pt x="9005" y="11072"/>
                  <a:pt x="8975" y="11008"/>
                </a:cubicBezTo>
                <a:cubicBezTo>
                  <a:pt x="8958" y="10971"/>
                  <a:pt x="8927" y="10941"/>
                  <a:pt x="8906" y="10941"/>
                </a:cubicBezTo>
                <a:close/>
                <a:moveTo>
                  <a:pt x="15697" y="10941"/>
                </a:moveTo>
                <a:lnTo>
                  <a:pt x="15763" y="11070"/>
                </a:lnTo>
                <a:cubicBezTo>
                  <a:pt x="15798" y="11141"/>
                  <a:pt x="15814" y="11210"/>
                  <a:pt x="15798" y="11223"/>
                </a:cubicBezTo>
                <a:cubicBezTo>
                  <a:pt x="15782" y="11236"/>
                  <a:pt x="15503" y="11247"/>
                  <a:pt x="15177" y="11247"/>
                </a:cubicBezTo>
                <a:lnTo>
                  <a:pt x="14585" y="11247"/>
                </a:lnTo>
                <a:lnTo>
                  <a:pt x="14585" y="13696"/>
                </a:lnTo>
                <a:lnTo>
                  <a:pt x="14585" y="16146"/>
                </a:lnTo>
                <a:lnTo>
                  <a:pt x="18092" y="16146"/>
                </a:lnTo>
                <a:lnTo>
                  <a:pt x="21600" y="16146"/>
                </a:lnTo>
                <a:lnTo>
                  <a:pt x="21600" y="13697"/>
                </a:lnTo>
                <a:lnTo>
                  <a:pt x="21600" y="11249"/>
                </a:lnTo>
                <a:lnTo>
                  <a:pt x="21035" y="11238"/>
                </a:lnTo>
                <a:lnTo>
                  <a:pt x="20470" y="11227"/>
                </a:lnTo>
                <a:lnTo>
                  <a:pt x="20484" y="11124"/>
                </a:lnTo>
                <a:lnTo>
                  <a:pt x="20498" y="11022"/>
                </a:lnTo>
                <a:lnTo>
                  <a:pt x="19541" y="11021"/>
                </a:lnTo>
                <a:cubicBezTo>
                  <a:pt x="18965" y="11020"/>
                  <a:pt x="18566" y="11004"/>
                  <a:pt x="18538" y="10981"/>
                </a:cubicBezTo>
                <a:cubicBezTo>
                  <a:pt x="18507" y="10955"/>
                  <a:pt x="18472" y="10956"/>
                  <a:pt x="18431" y="10984"/>
                </a:cubicBezTo>
                <a:cubicBezTo>
                  <a:pt x="18353" y="11038"/>
                  <a:pt x="17635" y="11036"/>
                  <a:pt x="17570" y="10982"/>
                </a:cubicBezTo>
                <a:cubicBezTo>
                  <a:pt x="17543" y="10959"/>
                  <a:pt x="17483" y="10941"/>
                  <a:pt x="17438" y="10941"/>
                </a:cubicBezTo>
                <a:cubicBezTo>
                  <a:pt x="17372" y="10941"/>
                  <a:pt x="17359" y="10969"/>
                  <a:pt x="17367" y="11084"/>
                </a:cubicBezTo>
                <a:cubicBezTo>
                  <a:pt x="17376" y="11214"/>
                  <a:pt x="17366" y="11227"/>
                  <a:pt x="17262" y="11227"/>
                </a:cubicBezTo>
                <a:cubicBezTo>
                  <a:pt x="17198" y="11227"/>
                  <a:pt x="17144" y="11206"/>
                  <a:pt x="17141" y="11180"/>
                </a:cubicBezTo>
                <a:cubicBezTo>
                  <a:pt x="17137" y="11154"/>
                  <a:pt x="17130" y="11119"/>
                  <a:pt x="17124" y="11103"/>
                </a:cubicBezTo>
                <a:cubicBezTo>
                  <a:pt x="17110" y="11067"/>
                  <a:pt x="17093" y="11009"/>
                  <a:pt x="17083" y="10960"/>
                </a:cubicBezTo>
                <a:cubicBezTo>
                  <a:pt x="17079" y="10939"/>
                  <a:pt x="17057" y="10946"/>
                  <a:pt x="17034" y="10976"/>
                </a:cubicBezTo>
                <a:cubicBezTo>
                  <a:pt x="16983" y="11043"/>
                  <a:pt x="16358" y="11048"/>
                  <a:pt x="16279" y="10983"/>
                </a:cubicBezTo>
                <a:cubicBezTo>
                  <a:pt x="16251" y="10959"/>
                  <a:pt x="16109" y="10941"/>
                  <a:pt x="15963" y="10941"/>
                </a:cubicBezTo>
                <a:lnTo>
                  <a:pt x="15697" y="10941"/>
                </a:lnTo>
                <a:close/>
                <a:moveTo>
                  <a:pt x="19518" y="16381"/>
                </a:moveTo>
                <a:cubicBezTo>
                  <a:pt x="19497" y="16385"/>
                  <a:pt x="19467" y="16405"/>
                  <a:pt x="19416" y="16445"/>
                </a:cubicBezTo>
                <a:cubicBezTo>
                  <a:pt x="19354" y="16494"/>
                  <a:pt x="19291" y="16518"/>
                  <a:pt x="19276" y="16499"/>
                </a:cubicBezTo>
                <a:cubicBezTo>
                  <a:pt x="19241" y="16452"/>
                  <a:pt x="18546" y="16450"/>
                  <a:pt x="18477" y="16496"/>
                </a:cubicBezTo>
                <a:cubicBezTo>
                  <a:pt x="18440" y="16522"/>
                  <a:pt x="18406" y="16509"/>
                  <a:pt x="18372" y="16456"/>
                </a:cubicBezTo>
                <a:cubicBezTo>
                  <a:pt x="18342" y="16409"/>
                  <a:pt x="18294" y="16387"/>
                  <a:pt x="18254" y="16400"/>
                </a:cubicBezTo>
                <a:cubicBezTo>
                  <a:pt x="18172" y="16426"/>
                  <a:pt x="18163" y="16571"/>
                  <a:pt x="18239" y="16634"/>
                </a:cubicBezTo>
                <a:cubicBezTo>
                  <a:pt x="18306" y="16690"/>
                  <a:pt x="18199" y="16732"/>
                  <a:pt x="18038" y="16713"/>
                </a:cubicBezTo>
                <a:cubicBezTo>
                  <a:pt x="17952" y="16703"/>
                  <a:pt x="17934" y="16680"/>
                  <a:pt x="17946" y="16599"/>
                </a:cubicBezTo>
                <a:cubicBezTo>
                  <a:pt x="17962" y="16481"/>
                  <a:pt x="17886" y="16426"/>
                  <a:pt x="17795" y="16489"/>
                </a:cubicBezTo>
                <a:cubicBezTo>
                  <a:pt x="17749" y="16521"/>
                  <a:pt x="17723" y="16521"/>
                  <a:pt x="17700" y="16489"/>
                </a:cubicBezTo>
                <a:cubicBezTo>
                  <a:pt x="17682" y="16466"/>
                  <a:pt x="17641" y="16455"/>
                  <a:pt x="17609" y="16465"/>
                </a:cubicBezTo>
                <a:cubicBezTo>
                  <a:pt x="17576" y="16475"/>
                  <a:pt x="17507" y="16459"/>
                  <a:pt x="17455" y="16429"/>
                </a:cubicBezTo>
                <a:cubicBezTo>
                  <a:pt x="17395" y="16394"/>
                  <a:pt x="17350" y="16389"/>
                  <a:pt x="17331" y="16413"/>
                </a:cubicBezTo>
                <a:cubicBezTo>
                  <a:pt x="17316" y="16435"/>
                  <a:pt x="17253" y="16452"/>
                  <a:pt x="17192" y="16452"/>
                </a:cubicBezTo>
                <a:cubicBezTo>
                  <a:pt x="17132" y="16452"/>
                  <a:pt x="17069" y="16470"/>
                  <a:pt x="17053" y="16492"/>
                </a:cubicBezTo>
                <a:cubicBezTo>
                  <a:pt x="17034" y="16517"/>
                  <a:pt x="17002" y="16519"/>
                  <a:pt x="16969" y="16497"/>
                </a:cubicBezTo>
                <a:cubicBezTo>
                  <a:pt x="16940" y="16478"/>
                  <a:pt x="16884" y="16460"/>
                  <a:pt x="16846" y="16457"/>
                </a:cubicBezTo>
                <a:cubicBezTo>
                  <a:pt x="16808" y="16454"/>
                  <a:pt x="16699" y="16441"/>
                  <a:pt x="16604" y="16428"/>
                </a:cubicBezTo>
                <a:cubicBezTo>
                  <a:pt x="16464" y="16409"/>
                  <a:pt x="16435" y="16416"/>
                  <a:pt x="16455" y="16460"/>
                </a:cubicBezTo>
                <a:cubicBezTo>
                  <a:pt x="16469" y="16490"/>
                  <a:pt x="16460" y="16561"/>
                  <a:pt x="16434" y="16617"/>
                </a:cubicBezTo>
                <a:lnTo>
                  <a:pt x="16388" y="16720"/>
                </a:lnTo>
                <a:lnTo>
                  <a:pt x="15486" y="16720"/>
                </a:lnTo>
                <a:lnTo>
                  <a:pt x="14585" y="16720"/>
                </a:lnTo>
                <a:lnTo>
                  <a:pt x="14585" y="19150"/>
                </a:lnTo>
                <a:lnTo>
                  <a:pt x="14585" y="21580"/>
                </a:lnTo>
                <a:lnTo>
                  <a:pt x="21600" y="21580"/>
                </a:lnTo>
                <a:lnTo>
                  <a:pt x="21600" y="19150"/>
                </a:lnTo>
                <a:lnTo>
                  <a:pt x="21600" y="16720"/>
                </a:lnTo>
                <a:lnTo>
                  <a:pt x="20680" y="16720"/>
                </a:lnTo>
                <a:cubicBezTo>
                  <a:pt x="19845" y="16720"/>
                  <a:pt x="19613" y="16696"/>
                  <a:pt x="19753" y="16624"/>
                </a:cubicBezTo>
                <a:cubicBezTo>
                  <a:pt x="19779" y="16611"/>
                  <a:pt x="19800" y="16565"/>
                  <a:pt x="19800" y="16521"/>
                </a:cubicBezTo>
                <a:cubicBezTo>
                  <a:pt x="19800" y="16462"/>
                  <a:pt x="19779" y="16447"/>
                  <a:pt x="19708" y="16463"/>
                </a:cubicBezTo>
                <a:cubicBezTo>
                  <a:pt x="19651" y="16475"/>
                  <a:pt x="19600" y="16459"/>
                  <a:pt x="19573" y="16420"/>
                </a:cubicBezTo>
                <a:cubicBezTo>
                  <a:pt x="19554" y="16391"/>
                  <a:pt x="19540" y="16378"/>
                  <a:pt x="19518" y="16381"/>
                </a:cubicBezTo>
                <a:close/>
                <a:moveTo>
                  <a:pt x="4677" y="16388"/>
                </a:moveTo>
                <a:cubicBezTo>
                  <a:pt x="4664" y="16388"/>
                  <a:pt x="4653" y="16394"/>
                  <a:pt x="4642" y="16408"/>
                </a:cubicBezTo>
                <a:cubicBezTo>
                  <a:pt x="4626" y="16430"/>
                  <a:pt x="4584" y="16439"/>
                  <a:pt x="4550" y="16428"/>
                </a:cubicBezTo>
                <a:cubicBezTo>
                  <a:pt x="4515" y="16417"/>
                  <a:pt x="4473" y="16426"/>
                  <a:pt x="4457" y="16448"/>
                </a:cubicBezTo>
                <a:cubicBezTo>
                  <a:pt x="4425" y="16491"/>
                  <a:pt x="4165" y="16463"/>
                  <a:pt x="4079" y="16407"/>
                </a:cubicBezTo>
                <a:cubicBezTo>
                  <a:pt x="4046" y="16386"/>
                  <a:pt x="4017" y="16393"/>
                  <a:pt x="4001" y="16427"/>
                </a:cubicBezTo>
                <a:cubicBezTo>
                  <a:pt x="3975" y="16483"/>
                  <a:pt x="3727" y="16493"/>
                  <a:pt x="3664" y="16441"/>
                </a:cubicBezTo>
                <a:cubicBezTo>
                  <a:pt x="3646" y="16426"/>
                  <a:pt x="3585" y="16413"/>
                  <a:pt x="3528" y="16413"/>
                </a:cubicBezTo>
                <a:cubicBezTo>
                  <a:pt x="3449" y="16413"/>
                  <a:pt x="3429" y="16431"/>
                  <a:pt x="3447" y="16486"/>
                </a:cubicBezTo>
                <a:cubicBezTo>
                  <a:pt x="3482" y="16597"/>
                  <a:pt x="3379" y="16726"/>
                  <a:pt x="3267" y="16712"/>
                </a:cubicBezTo>
                <a:cubicBezTo>
                  <a:pt x="3160" y="16699"/>
                  <a:pt x="3116" y="16578"/>
                  <a:pt x="3192" y="16502"/>
                </a:cubicBezTo>
                <a:cubicBezTo>
                  <a:pt x="3229" y="16465"/>
                  <a:pt x="3191" y="16455"/>
                  <a:pt x="3023" y="16458"/>
                </a:cubicBezTo>
                <a:cubicBezTo>
                  <a:pt x="2782" y="16462"/>
                  <a:pt x="2702" y="16536"/>
                  <a:pt x="2844" y="16623"/>
                </a:cubicBezTo>
                <a:cubicBezTo>
                  <a:pt x="2924" y="16672"/>
                  <a:pt x="2924" y="16678"/>
                  <a:pt x="2853" y="16701"/>
                </a:cubicBezTo>
                <a:cubicBezTo>
                  <a:pt x="2713" y="16746"/>
                  <a:pt x="2609" y="16703"/>
                  <a:pt x="2566" y="16584"/>
                </a:cubicBezTo>
                <a:cubicBezTo>
                  <a:pt x="2527" y="16473"/>
                  <a:pt x="2510" y="16466"/>
                  <a:pt x="2278" y="16461"/>
                </a:cubicBezTo>
                <a:cubicBezTo>
                  <a:pt x="2142" y="16457"/>
                  <a:pt x="1992" y="16437"/>
                  <a:pt x="1943" y="16415"/>
                </a:cubicBezTo>
                <a:cubicBezTo>
                  <a:pt x="1894" y="16393"/>
                  <a:pt x="1820" y="16386"/>
                  <a:pt x="1780" y="16399"/>
                </a:cubicBezTo>
                <a:cubicBezTo>
                  <a:pt x="1687" y="16428"/>
                  <a:pt x="1686" y="16590"/>
                  <a:pt x="1780" y="16619"/>
                </a:cubicBezTo>
                <a:cubicBezTo>
                  <a:pt x="1819" y="16632"/>
                  <a:pt x="1839" y="16660"/>
                  <a:pt x="1823" y="16681"/>
                </a:cubicBezTo>
                <a:cubicBezTo>
                  <a:pt x="1805" y="16705"/>
                  <a:pt x="1450" y="16720"/>
                  <a:pt x="898" y="16720"/>
                </a:cubicBezTo>
                <a:lnTo>
                  <a:pt x="0" y="16720"/>
                </a:lnTo>
                <a:lnTo>
                  <a:pt x="0" y="19150"/>
                </a:lnTo>
                <a:lnTo>
                  <a:pt x="0" y="21580"/>
                </a:lnTo>
                <a:lnTo>
                  <a:pt x="3508" y="21580"/>
                </a:lnTo>
                <a:lnTo>
                  <a:pt x="7015" y="21580"/>
                </a:lnTo>
                <a:lnTo>
                  <a:pt x="7015" y="19151"/>
                </a:lnTo>
                <a:lnTo>
                  <a:pt x="7015" y="16721"/>
                </a:lnTo>
                <a:lnTo>
                  <a:pt x="6173" y="16711"/>
                </a:lnTo>
                <a:lnTo>
                  <a:pt x="5331" y="16701"/>
                </a:lnTo>
                <a:lnTo>
                  <a:pt x="5317" y="16576"/>
                </a:lnTo>
                <a:cubicBezTo>
                  <a:pt x="5302" y="16447"/>
                  <a:pt x="5195" y="16408"/>
                  <a:pt x="5091" y="16493"/>
                </a:cubicBezTo>
                <a:cubicBezTo>
                  <a:pt x="5055" y="16523"/>
                  <a:pt x="5032" y="16523"/>
                  <a:pt x="5010" y="16493"/>
                </a:cubicBezTo>
                <a:cubicBezTo>
                  <a:pt x="4993" y="16470"/>
                  <a:pt x="4933" y="16452"/>
                  <a:pt x="4876" y="16452"/>
                </a:cubicBezTo>
                <a:cubicBezTo>
                  <a:pt x="4819" y="16452"/>
                  <a:pt x="4750" y="16433"/>
                  <a:pt x="4722" y="16410"/>
                </a:cubicBezTo>
                <a:cubicBezTo>
                  <a:pt x="4705" y="16396"/>
                  <a:pt x="4690" y="16389"/>
                  <a:pt x="4677" y="16388"/>
                </a:cubicBezTo>
                <a:close/>
                <a:moveTo>
                  <a:pt x="10430" y="16393"/>
                </a:moveTo>
                <a:cubicBezTo>
                  <a:pt x="10424" y="16395"/>
                  <a:pt x="10418" y="16400"/>
                  <a:pt x="10413" y="16408"/>
                </a:cubicBezTo>
                <a:cubicBezTo>
                  <a:pt x="10394" y="16433"/>
                  <a:pt x="10358" y="16443"/>
                  <a:pt x="10333" y="16430"/>
                </a:cubicBezTo>
                <a:cubicBezTo>
                  <a:pt x="10308" y="16417"/>
                  <a:pt x="10263" y="16424"/>
                  <a:pt x="10233" y="16444"/>
                </a:cubicBezTo>
                <a:cubicBezTo>
                  <a:pt x="10202" y="16464"/>
                  <a:pt x="10078" y="16477"/>
                  <a:pt x="9956" y="16473"/>
                </a:cubicBezTo>
                <a:cubicBezTo>
                  <a:pt x="9834" y="16468"/>
                  <a:pt x="9723" y="16480"/>
                  <a:pt x="9709" y="16499"/>
                </a:cubicBezTo>
                <a:cubicBezTo>
                  <a:pt x="9695" y="16518"/>
                  <a:pt x="9643" y="16499"/>
                  <a:pt x="9595" y="16456"/>
                </a:cubicBezTo>
                <a:cubicBezTo>
                  <a:pt x="9493" y="16365"/>
                  <a:pt x="9369" y="16386"/>
                  <a:pt x="9401" y="16489"/>
                </a:cubicBezTo>
                <a:cubicBezTo>
                  <a:pt x="9414" y="16527"/>
                  <a:pt x="9401" y="16595"/>
                  <a:pt x="9372" y="16639"/>
                </a:cubicBezTo>
                <a:cubicBezTo>
                  <a:pt x="9322" y="16717"/>
                  <a:pt x="9289" y="16720"/>
                  <a:pt x="8306" y="16720"/>
                </a:cubicBezTo>
                <a:lnTo>
                  <a:pt x="7293" y="16720"/>
                </a:lnTo>
                <a:lnTo>
                  <a:pt x="7293" y="19150"/>
                </a:lnTo>
                <a:lnTo>
                  <a:pt x="7293" y="21580"/>
                </a:lnTo>
                <a:lnTo>
                  <a:pt x="14308" y="21580"/>
                </a:lnTo>
                <a:lnTo>
                  <a:pt x="14308" y="19150"/>
                </a:lnTo>
                <a:lnTo>
                  <a:pt x="14308" y="16720"/>
                </a:lnTo>
                <a:lnTo>
                  <a:pt x="13254" y="16720"/>
                </a:lnTo>
                <a:cubicBezTo>
                  <a:pt x="12675" y="16720"/>
                  <a:pt x="12187" y="16709"/>
                  <a:pt x="12171" y="16696"/>
                </a:cubicBezTo>
                <a:cubicBezTo>
                  <a:pt x="12156" y="16682"/>
                  <a:pt x="12173" y="16622"/>
                  <a:pt x="12211" y="16562"/>
                </a:cubicBezTo>
                <a:cubicBezTo>
                  <a:pt x="12279" y="16453"/>
                  <a:pt x="12278" y="16452"/>
                  <a:pt x="12149" y="16452"/>
                </a:cubicBezTo>
                <a:cubicBezTo>
                  <a:pt x="12077" y="16452"/>
                  <a:pt x="11999" y="16437"/>
                  <a:pt x="11975" y="16418"/>
                </a:cubicBezTo>
                <a:cubicBezTo>
                  <a:pt x="11950" y="16399"/>
                  <a:pt x="11865" y="16392"/>
                  <a:pt x="11784" y="16402"/>
                </a:cubicBezTo>
                <a:cubicBezTo>
                  <a:pt x="11652" y="16419"/>
                  <a:pt x="11635" y="16437"/>
                  <a:pt x="11622" y="16561"/>
                </a:cubicBezTo>
                <a:cubicBezTo>
                  <a:pt x="11611" y="16671"/>
                  <a:pt x="11586" y="16703"/>
                  <a:pt x="11507" y="16712"/>
                </a:cubicBezTo>
                <a:cubicBezTo>
                  <a:pt x="11366" y="16729"/>
                  <a:pt x="11263" y="16573"/>
                  <a:pt x="11372" y="16507"/>
                </a:cubicBezTo>
                <a:cubicBezTo>
                  <a:pt x="11435" y="16469"/>
                  <a:pt x="11411" y="16462"/>
                  <a:pt x="11231" y="16467"/>
                </a:cubicBezTo>
                <a:cubicBezTo>
                  <a:pt x="11008" y="16473"/>
                  <a:pt x="10934" y="16528"/>
                  <a:pt x="11026" y="16619"/>
                </a:cubicBezTo>
                <a:cubicBezTo>
                  <a:pt x="11094" y="16687"/>
                  <a:pt x="11044" y="16720"/>
                  <a:pt x="10869" y="16720"/>
                </a:cubicBezTo>
                <a:cubicBezTo>
                  <a:pt x="10686" y="16720"/>
                  <a:pt x="10652" y="16692"/>
                  <a:pt x="10721" y="16601"/>
                </a:cubicBezTo>
                <a:cubicBezTo>
                  <a:pt x="10796" y="16502"/>
                  <a:pt x="10700" y="16416"/>
                  <a:pt x="10595" y="16488"/>
                </a:cubicBezTo>
                <a:cubicBezTo>
                  <a:pt x="10536" y="16529"/>
                  <a:pt x="10518" y="16523"/>
                  <a:pt x="10485" y="16450"/>
                </a:cubicBezTo>
                <a:cubicBezTo>
                  <a:pt x="10466" y="16406"/>
                  <a:pt x="10447" y="16387"/>
                  <a:pt x="10430" y="16393"/>
                </a:cubicBezTo>
                <a:close/>
              </a:path>
            </a:pathLst>
          </a:custGeom>
          <a:ln w="12700">
            <a:miter lim="400000"/>
          </a:ln>
        </p:spPr>
      </p:pic>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1" name="Shape 311"/>
          <p:cNvSpPr/>
          <p:nvPr>
            <p:ph type="title"/>
          </p:nvPr>
        </p:nvSpPr>
        <p:spPr>
          <a:prstGeom prst="rect">
            <a:avLst/>
          </a:prstGeom>
        </p:spPr>
        <p:txBody>
          <a:bodyPr/>
          <a:lstStyle/>
          <a:p>
            <a:pPr/>
            <a:r>
              <a:t>Conclusion</a:t>
            </a:r>
          </a:p>
        </p:txBody>
      </p:sp>
      <p:sp>
        <p:nvSpPr>
          <p:cNvPr id="312" name="Shape 312"/>
          <p:cNvSpPr/>
          <p:nvPr>
            <p:ph type="body" idx="1"/>
          </p:nvPr>
        </p:nvSpPr>
        <p:spPr>
          <a:xfrm>
            <a:off x="3548062" y="4196953"/>
            <a:ext cx="17162862" cy="8893969"/>
          </a:xfrm>
          <a:prstGeom prst="rect">
            <a:avLst/>
          </a:prstGeom>
        </p:spPr>
        <p:txBody>
          <a:bodyPr anchor="t"/>
          <a:lstStyle/>
          <a:p>
            <a:pPr/>
            <a:r>
              <a:t>There is a trade-off between </a:t>
            </a:r>
            <a:r>
              <a:rPr b="1"/>
              <a:t>accuracy and computational complexity.</a:t>
            </a:r>
          </a:p>
          <a:p>
            <a:pPr/>
            <a:r>
              <a:t>BOSS VS is designed for </a:t>
            </a:r>
            <a:r>
              <a:rPr b="1"/>
              <a:t>fast</a:t>
            </a:r>
            <a:r>
              <a:t> train, test times, and </a:t>
            </a:r>
            <a:r>
              <a:rPr b="1"/>
              <a:t>high</a:t>
            </a:r>
            <a:r>
              <a:t> accuracy.</a:t>
            </a:r>
          </a:p>
          <a:p>
            <a:pPr/>
            <a:r>
              <a:t>It is orders of magnitude faster than state-of-the-art and almost as accurate.</a:t>
            </a:r>
          </a:p>
        </p:txBody>
      </p:sp>
      <p:sp>
        <p:nvSpPr>
          <p:cNvPr id="313" name="Shape 31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5" name="Shape 315"/>
          <p:cNvSpPr/>
          <p:nvPr>
            <p:ph type="body" idx="13"/>
          </p:nvPr>
        </p:nvSpPr>
        <p:spPr>
          <a:xfrm>
            <a:off x="4833937" y="5713015"/>
            <a:ext cx="14716126" cy="1539876"/>
          </a:xfrm>
          <a:prstGeom prst="rect">
            <a:avLst/>
          </a:prstGeom>
        </p:spPr>
        <p:txBody>
          <a:bodyPr/>
          <a:lstStyle>
            <a:lvl1pPr>
              <a:defRPr sz="8400"/>
            </a:lvl1pPr>
          </a:lstStyle>
          <a:p>
            <a:pPr/>
            <a:r>
              <a:t>Thank you!</a:t>
            </a:r>
          </a:p>
        </p:txBody>
      </p:sp>
      <p:sp>
        <p:nvSpPr>
          <p:cNvPr id="316" name="Shape 31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8" name="Shape 31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9" name="Shape 319"/>
          <p:cNvSpPr/>
          <p:nvPr/>
        </p:nvSpPr>
        <p:spPr>
          <a:xfrm>
            <a:off x="7308659" y="488414"/>
            <a:ext cx="11846180" cy="20295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pc="-119" sz="6000">
                <a:solidFill>
                  <a:schemeClr val="accent1">
                    <a:hueOff val="54751"/>
                    <a:satOff val="-1697"/>
                    <a:lumOff val="-18038"/>
                  </a:schemeClr>
                </a:solidFill>
                <a:latin typeface="+mn-lt"/>
                <a:ea typeface="+mn-ea"/>
                <a:cs typeface="+mn-cs"/>
                <a:sym typeface="Didot"/>
              </a:defRPr>
            </a:pPr>
            <a:r>
              <a:t>Average Ranks on 85 UCR datasets</a:t>
            </a:r>
          </a:p>
          <a:p>
            <a:pPr>
              <a:defRPr spc="-119" sz="6000">
                <a:solidFill>
                  <a:schemeClr val="accent1">
                    <a:hueOff val="54751"/>
                    <a:satOff val="-1697"/>
                    <a:lumOff val="-18038"/>
                  </a:schemeClr>
                </a:solidFill>
                <a:latin typeface="+mn-lt"/>
                <a:ea typeface="+mn-ea"/>
                <a:cs typeface="+mn-cs"/>
                <a:sym typeface="Didot"/>
              </a:defRPr>
            </a:pPr>
            <a:r>
              <a:t>vs Ensemble Classifiers</a:t>
            </a:r>
          </a:p>
        </p:txBody>
      </p:sp>
      <p:pic>
        <p:nvPicPr>
          <p:cNvPr id="320" name="pasted-image.tiff"/>
          <p:cNvPicPr>
            <a:picLocks noChangeAspect="1"/>
          </p:cNvPicPr>
          <p:nvPr/>
        </p:nvPicPr>
        <p:blipFill>
          <a:blip r:embed="rId2">
            <a:extLst/>
          </a:blip>
          <a:stretch>
            <a:fillRect/>
          </a:stretch>
        </p:blipFill>
        <p:spPr>
          <a:xfrm>
            <a:off x="2385310" y="3675197"/>
            <a:ext cx="19613380" cy="8133512"/>
          </a:xfrm>
          <a:prstGeom prst="rect">
            <a:avLst/>
          </a:prstGeom>
          <a:ln w="12700">
            <a:miter lim="400000"/>
          </a:ln>
        </p:spPr>
      </p:pic>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2" name="Shape 32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3" name="Shape 323"/>
          <p:cNvSpPr/>
          <p:nvPr/>
        </p:nvSpPr>
        <p:spPr>
          <a:xfrm>
            <a:off x="1764952" y="11854119"/>
            <a:ext cx="20854095" cy="1057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500"/>
            </a:lvl1pPr>
          </a:lstStyle>
          <a:p>
            <a:pPr/>
            <a:r>
              <a:t>BOSS VS is significantly more accurate and faster than 1-NN DTW!</a:t>
            </a:r>
          </a:p>
        </p:txBody>
      </p:sp>
      <p:pic>
        <p:nvPicPr>
          <p:cNvPr id="324" name="pasted-image.tiff"/>
          <p:cNvPicPr>
            <a:picLocks noChangeAspect="1"/>
          </p:cNvPicPr>
          <p:nvPr/>
        </p:nvPicPr>
        <p:blipFill>
          <a:blip r:embed="rId2">
            <a:extLst/>
          </a:blip>
          <a:srcRect l="0" t="0" r="0" b="0"/>
          <a:stretch>
            <a:fillRect/>
          </a:stretch>
        </p:blipFill>
        <p:spPr>
          <a:xfrm>
            <a:off x="13552135" y="3999007"/>
            <a:ext cx="7324880" cy="6834037"/>
          </a:xfrm>
          <a:prstGeom prst="rect">
            <a:avLst/>
          </a:prstGeom>
          <a:ln w="12700">
            <a:miter lim="400000"/>
          </a:ln>
        </p:spPr>
      </p:pic>
      <p:pic>
        <p:nvPicPr>
          <p:cNvPr id="325" name="pasted-image.tiff"/>
          <p:cNvPicPr>
            <a:picLocks noChangeAspect="1"/>
          </p:cNvPicPr>
          <p:nvPr/>
        </p:nvPicPr>
        <p:blipFill>
          <a:blip r:embed="rId3">
            <a:extLst/>
          </a:blip>
          <a:stretch>
            <a:fillRect/>
          </a:stretch>
        </p:blipFill>
        <p:spPr>
          <a:xfrm>
            <a:off x="5107812" y="4051639"/>
            <a:ext cx="7324790" cy="6781519"/>
          </a:xfrm>
          <a:prstGeom prst="rect">
            <a:avLst/>
          </a:prstGeom>
          <a:ln w="12700">
            <a:miter lim="400000"/>
          </a:ln>
        </p:spPr>
      </p:pic>
      <p:sp>
        <p:nvSpPr>
          <p:cNvPr id="326" name="Shape 326"/>
          <p:cNvSpPr/>
          <p:nvPr/>
        </p:nvSpPr>
        <p:spPr>
          <a:xfrm>
            <a:off x="6268910" y="396065"/>
            <a:ext cx="11846180" cy="20295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pc="-119" sz="6000">
                <a:solidFill>
                  <a:schemeClr val="accent1">
                    <a:hueOff val="54751"/>
                    <a:satOff val="-1697"/>
                    <a:lumOff val="-18038"/>
                  </a:schemeClr>
                </a:solidFill>
                <a:latin typeface="+mn-lt"/>
                <a:ea typeface="+mn-ea"/>
                <a:cs typeface="+mn-cs"/>
                <a:sym typeface="Didot"/>
              </a:defRPr>
            </a:pPr>
            <a:r>
              <a:t>Average Ranks on 85 UCR datasets</a:t>
            </a:r>
          </a:p>
          <a:p>
            <a:pPr>
              <a:defRPr spc="-119" sz="6000">
                <a:solidFill>
                  <a:schemeClr val="accent1">
                    <a:hueOff val="54751"/>
                    <a:satOff val="-1697"/>
                    <a:lumOff val="-18038"/>
                  </a:schemeClr>
                </a:solidFill>
                <a:latin typeface="+mn-lt"/>
                <a:ea typeface="+mn-ea"/>
                <a:cs typeface="+mn-cs"/>
                <a:sym typeface="Didot"/>
              </a:defRPr>
            </a:pPr>
            <a:r>
              <a:t>vs baseline classifiers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3"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328" name="Table 328"/>
          <p:cNvGraphicFramePr/>
          <p:nvPr/>
        </p:nvGraphicFramePr>
        <p:xfrm>
          <a:off x="1203720" y="1114882"/>
          <a:ext cx="22483035" cy="9643295"/>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9187434"/>
                <a:gridCol w="7580980"/>
                <a:gridCol w="5701919"/>
              </a:tblGrid>
              <a:tr h="1174530">
                <a:tc gridSpan="3">
                  <a:txBody>
                    <a:bodyPr/>
                    <a:lstStyle/>
                    <a:p>
                      <a:pPr defTabSz="914400">
                        <a:tabLst>
                          <a:tab pos="914400" algn="l"/>
                        </a:tabLst>
                        <a:defRPr sz="1800">
                          <a:solidFill>
                            <a:srgbClr val="000000"/>
                          </a:solidFill>
                        </a:defRPr>
                      </a:pPr>
                      <a:r>
                        <a:rPr sz="4200">
                          <a:solidFill>
                            <a:srgbClr val="F6F4EF"/>
                          </a:solidFill>
                          <a:effectLst>
                            <a:outerShdw sx="100000" sy="100000" kx="0" ky="0" algn="b" rotWithShape="0" blurRad="25400" dist="12700" dir="5400000">
                              <a:srgbClr val="000000">
                                <a:alpha val="50000"/>
                              </a:srgbClr>
                            </a:outerShdw>
                          </a:effectLst>
                        </a:rPr>
                        <a:t>Computational Complexity</a:t>
                      </a:r>
                    </a:p>
                  </a:txBody>
                  <a:tcPr marL="50800" marR="50800" marT="50800" marB="50800" anchor="ctr" anchorCtr="0" horzOverflow="overflow">
                    <a:lnL w="12700">
                      <a:solidFill>
                        <a:srgbClr val="7695B6"/>
                      </a:solidFill>
                      <a:miter lim="400000"/>
                    </a:lnL>
                    <a:lnR w="12700">
                      <a:solidFill>
                        <a:srgbClr val="7695B6"/>
                      </a:solidFill>
                      <a:miter lim="400000"/>
                    </a:lnR>
                    <a:blipFill rotWithShape="1">
                      <a:blip r:embed="rId2"/>
                      <a:srcRect l="0" t="0" r="0" b="0"/>
                      <a:tile tx="0" ty="0" sx="100000" sy="100000" flip="none" algn="tl"/>
                    </a:blipFill>
                  </a:tcPr>
                </a:tc>
                <a:tc hMerge="1">
                  <a:tcPr/>
                </a:tc>
                <a:tc hMerge="1">
                  <a:tcPr/>
                </a:tc>
              </a:tr>
              <a:tr h="1174530">
                <a:tc>
                  <a:txBody>
                    <a:bodyPr/>
                    <a:lstStyle/>
                    <a:p>
                      <a:pPr defTabSz="457200">
                        <a:defRPr sz="4200">
                          <a:effectLst>
                            <a:outerShdw sx="100000" sy="100000" kx="0" ky="0" algn="b" rotWithShape="0" blurRad="25400" dist="12700" dir="5280000">
                              <a:srgbClr val="FFFFFF"/>
                            </a:outerShdw>
                          </a:effectLst>
                        </a:defRPr>
                      </a:pPr>
                    </a:p>
                  </a:txBody>
                  <a:tcPr marL="50800" marR="50800" marT="50800" marB="50800" anchor="ctr" anchorCtr="0" horzOverflow="overflow"/>
                </a:tc>
                <a:tc>
                  <a:txBody>
                    <a:bodyPr/>
                    <a:lstStyle/>
                    <a:p>
                      <a:pPr algn="l" defTabSz="457200">
                        <a:defRPr sz="1800">
                          <a:solidFill>
                            <a:srgbClr val="000000"/>
                          </a:solidFill>
                        </a:defRPr>
                      </a:pPr>
                      <a:r>
                        <a:rPr b="1" sz="4200">
                          <a:solidFill>
                            <a:srgbClr val="6D6A67"/>
                          </a:solidFill>
                          <a:effectLst>
                            <a:outerShdw sx="100000" sy="100000" kx="0" ky="0" algn="b" rotWithShape="0" blurRad="25400" dist="12700" dir="5280000">
                              <a:srgbClr val="FFFFFF"/>
                            </a:outerShdw>
                          </a:effectLst>
                        </a:rPr>
                        <a:t>Train
</a:t>
                      </a:r>
                    </a:p>
                  </a:txBody>
                  <a:tcPr marL="50800" marR="50800" marT="50800" marB="50800" anchor="ctr" anchorCtr="0" horzOverflow="overflow"/>
                </a:tc>
                <a:tc>
                  <a:txBody>
                    <a:bodyPr/>
                    <a:lstStyle/>
                    <a:p>
                      <a:pPr algn="l" defTabSz="457200">
                        <a:defRPr sz="1800">
                          <a:solidFill>
                            <a:srgbClr val="000000"/>
                          </a:solidFill>
                        </a:defRPr>
                      </a:pPr>
                      <a:r>
                        <a:rPr b="1" sz="4200">
                          <a:solidFill>
                            <a:srgbClr val="6D6A67"/>
                          </a:solidFill>
                          <a:effectLst>
                            <a:outerShdw sx="100000" sy="100000" kx="0" ky="0" algn="b" rotWithShape="0" blurRad="25400" dist="12700" dir="5280000">
                              <a:srgbClr val="FFFFFF"/>
                            </a:outerShdw>
                          </a:effectLst>
                        </a:rPr>
                        <a:t>Predict
</a:t>
                      </a:r>
                    </a:p>
                  </a:txBody>
                  <a:tcPr marL="50800" marR="50800" marT="50800" marB="50800" anchor="ctr" anchorCtr="0" horzOverflow="overflow"/>
                </a:tc>
              </a:tr>
              <a:tr h="1174530">
                <a:tc>
                  <a:txBody>
                    <a:bodyPr/>
                    <a:lstStyle/>
                    <a:p>
                      <a:pPr algn="l" defTabSz="457200">
                        <a:defRPr sz="1800">
                          <a:solidFill>
                            <a:srgbClr val="000000"/>
                          </a:solidFill>
                        </a:defRPr>
                      </a:pPr>
                      <a:r>
                        <a:rPr sz="4200">
                          <a:solidFill>
                            <a:srgbClr val="6D6A67"/>
                          </a:solidFill>
                          <a:effectLst>
                            <a:outerShdw sx="100000" sy="100000" kx="0" ky="0" algn="b" rotWithShape="0" blurRad="25400" dist="12700" dir="5280000">
                              <a:srgbClr val="FFFFFF"/>
                            </a:outerShdw>
                          </a:effectLst>
                        </a:rPr>
                        <a:t>1-NN DTW</a:t>
                      </a:r>
                    </a:p>
                  </a:txBody>
                  <a:tcPr marL="50800" marR="50800" marT="50800" marB="50800" anchor="ctr" anchorCtr="0" horzOverflow="overflow"/>
                </a:tc>
                <a:tc>
                  <a:txBody>
                    <a:bodyPr/>
                    <a:lstStyle/>
                    <a:p>
                      <a:pPr algn="l" defTabSz="457200">
                        <a:defRPr sz="1800">
                          <a:solidFill>
                            <a:srgbClr val="000000"/>
                          </a:solidFill>
                        </a:defRPr>
                      </a:pPr>
                      <a:r>
                        <a:rPr sz="4200">
                          <a:solidFill>
                            <a:srgbClr val="6D6A67"/>
                          </a:solidFill>
                          <a:effectLst>
                            <a:outerShdw sx="100000" sy="100000" kx="0" ky="0" algn="b" rotWithShape="0" blurRad="25400" dist="12700" dir="5280000">
                              <a:srgbClr val="FFFFFF"/>
                            </a:outerShdw>
                          </a:effectLst>
                        </a:rPr>
                        <a:t>-</a:t>
                      </a:r>
                    </a:p>
                  </a:txBody>
                  <a:tcPr marL="50800" marR="50800" marT="50800" marB="50800" anchor="ctr" anchorCtr="0" horzOverflow="overflow"/>
                </a:tc>
                <a:tc>
                  <a:txBody>
                    <a:bodyPr/>
                    <a:lstStyle/>
                    <a:p>
                      <a:pPr algn="l" defTabSz="457200">
                        <a:defRPr sz="4200">
                          <a:effectLst>
                            <a:outerShdw sx="100000" sy="100000" kx="0" ky="0" algn="b" rotWithShape="0" blurRad="25400" dist="12700" dir="5280000">
                              <a:srgbClr val="FFFFFF"/>
                            </a:outerShdw>
                          </a:effectLst>
                        </a:defRPr>
                      </a:pPr>
                      <a:r>
                        <a:t>O(Nn</a:t>
                      </a:r>
                      <a:r>
                        <a:rPr baseline="31999"/>
                        <a:t>2</a:t>
                      </a:r>
                      <a:r>
                        <a:t>)</a:t>
                      </a:r>
                    </a:p>
                  </a:txBody>
                  <a:tcPr marL="50800" marR="50800" marT="50800" marB="50800" anchor="ctr" anchorCtr="0" horzOverflow="overflow"/>
                </a:tc>
              </a:tr>
              <a:tr h="1174530">
                <a:tc>
                  <a:txBody>
                    <a:bodyPr/>
                    <a:lstStyle/>
                    <a:p>
                      <a:pPr algn="l" defTabSz="457200">
                        <a:defRPr sz="1800">
                          <a:solidFill>
                            <a:srgbClr val="000000"/>
                          </a:solidFill>
                        </a:defRPr>
                      </a:pPr>
                      <a:r>
                        <a:rPr sz="4200">
                          <a:solidFill>
                            <a:srgbClr val="6D6A67"/>
                          </a:solidFill>
                          <a:effectLst>
                            <a:outerShdw sx="100000" sy="100000" kx="0" ky="0" algn="b" rotWithShape="0" blurRad="25400" dist="12700" dir="5280000">
                              <a:srgbClr val="FFFFFF"/>
                            </a:outerShdw>
                          </a:effectLst>
                        </a:rPr>
                        <a:t>1-NN DTW CV</a:t>
                      </a:r>
                    </a:p>
                  </a:txBody>
                  <a:tcPr marL="50800" marR="50800" marT="50800" marB="50800" anchor="ctr" anchorCtr="0" horzOverflow="overflow"/>
                </a:tc>
                <a:tc>
                  <a:txBody>
                    <a:bodyPr/>
                    <a:lstStyle/>
                    <a:p>
                      <a:pPr algn="l" defTabSz="457200">
                        <a:defRPr sz="4200">
                          <a:effectLst>
                            <a:outerShdw sx="100000" sy="100000" kx="0" ky="0" algn="b" rotWithShape="0" blurRad="25400" dist="12700" dir="5280000">
                              <a:srgbClr val="FFFFFF"/>
                            </a:outerShdw>
                          </a:effectLst>
                        </a:defRPr>
                      </a:pPr>
                      <a:r>
                        <a:t>O(Nn</a:t>
                      </a:r>
                      <a:r>
                        <a:rPr baseline="31999"/>
                        <a:t>2</a:t>
                      </a:r>
                      <a:r>
                        <a:t>)</a:t>
                      </a:r>
                    </a:p>
                  </a:txBody>
                  <a:tcPr marL="50800" marR="50800" marT="50800" marB="50800" anchor="ctr" anchorCtr="0" horzOverflow="overflow"/>
                </a:tc>
                <a:tc>
                  <a:txBody>
                    <a:bodyPr/>
                    <a:lstStyle/>
                    <a:p>
                      <a:pPr algn="l" defTabSz="457200">
                        <a:defRPr sz="1800">
                          <a:solidFill>
                            <a:srgbClr val="000000"/>
                          </a:solidFill>
                        </a:defRPr>
                      </a:pPr>
                      <a:r>
                        <a:rPr sz="4200">
                          <a:solidFill>
                            <a:srgbClr val="6D6A67"/>
                          </a:solidFill>
                          <a:effectLst>
                            <a:outerShdw sx="100000" sy="100000" kx="0" ky="0" algn="b" rotWithShape="0" blurRad="25400" dist="12700" dir="5280000">
                              <a:srgbClr val="FFFFFF"/>
                            </a:outerShdw>
                          </a:effectLst>
                        </a:rPr>
                        <a:t>O(Nnr), 0.01&lt;r&lt;1</a:t>
                      </a:r>
                    </a:p>
                  </a:txBody>
                  <a:tcPr marL="50800" marR="50800" marT="50800" marB="50800" anchor="ctr" anchorCtr="0" horzOverflow="overflow"/>
                </a:tc>
              </a:tr>
              <a:tr h="940175">
                <a:tc>
                  <a:txBody>
                    <a:bodyPr/>
                    <a:lstStyle/>
                    <a:p>
                      <a:pPr algn="l" defTabSz="457200">
                        <a:defRPr sz="1800">
                          <a:solidFill>
                            <a:srgbClr val="000000"/>
                          </a:solidFill>
                        </a:defRPr>
                      </a:pPr>
                      <a:r>
                        <a:rPr sz="4200">
                          <a:solidFill>
                            <a:srgbClr val="6D6A67"/>
                          </a:solidFill>
                          <a:effectLst>
                            <a:outerShdw sx="100000" sy="100000" kx="0" ky="0" algn="b" rotWithShape="0" blurRad="25400" dist="12700" dir="5280000">
                              <a:srgbClr val="FFFFFF"/>
                            </a:outerShdw>
                          </a:effectLst>
                        </a:rPr>
                        <a:t>Shapelets (LS, ST, Fast)</a:t>
                      </a:r>
                    </a:p>
                  </a:txBody>
                  <a:tcPr marL="50800" marR="50800" marT="50800" marB="50800" anchor="ctr" anchorCtr="0" horzOverflow="overflow"/>
                </a:tc>
                <a:tc>
                  <a:txBody>
                    <a:bodyPr/>
                    <a:lstStyle/>
                    <a:p>
                      <a:pPr algn="l" defTabSz="457200">
                        <a:defRPr sz="4200">
                          <a:effectLst>
                            <a:outerShdw sx="100000" sy="100000" kx="0" ky="0" algn="b" rotWithShape="0" blurRad="25400" dist="12700" dir="5280000">
                              <a:srgbClr val="FFFFFF"/>
                            </a:outerShdw>
                          </a:effectLst>
                        </a:defRPr>
                      </a:pPr>
                      <a:r>
                        <a:t>O(N</a:t>
                      </a:r>
                      <a:r>
                        <a:rPr baseline="31999"/>
                        <a:t>2</a:t>
                      </a:r>
                      <a:r>
                        <a:t>n</a:t>
                      </a:r>
                      <a:r>
                        <a:rPr baseline="31999"/>
                        <a:t>3</a:t>
                      </a:r>
                      <a:r>
                        <a:t>) to O(Nn</a:t>
                      </a:r>
                      <a:r>
                        <a:rPr baseline="31999"/>
                        <a:t>2</a:t>
                      </a:r>
                      <a:r>
                        <a:t>)</a:t>
                      </a:r>
                    </a:p>
                  </a:txBody>
                  <a:tcPr marL="50800" marR="50800" marT="50800" marB="50800" anchor="ctr" anchorCtr="0" horzOverflow="overflow"/>
                </a:tc>
                <a:tc>
                  <a:txBody>
                    <a:bodyPr/>
                    <a:lstStyle/>
                    <a:p>
                      <a:pPr algn="l" defTabSz="457200">
                        <a:defRPr sz="1800">
                          <a:solidFill>
                            <a:srgbClr val="000000"/>
                          </a:solidFill>
                        </a:defRPr>
                      </a:pPr>
                      <a:r>
                        <a:rPr sz="4200">
                          <a:solidFill>
                            <a:srgbClr val="6D6A67"/>
                          </a:solidFill>
                          <a:effectLst>
                            <a:outerShdw sx="100000" sy="100000" kx="0" ky="0" algn="b" rotWithShape="0" blurRad="25400" dist="12700" dir="5280000">
                              <a:srgbClr val="FFFFFF"/>
                            </a:outerShdw>
                          </a:effectLst>
                        </a:rPr>
                        <a:t>O(Nn) to O(n)</a:t>
                      </a:r>
                    </a:p>
                  </a:txBody>
                  <a:tcPr marL="50800" marR="50800" marT="50800" marB="50800" anchor="ctr" anchorCtr="0" horzOverflow="overflow"/>
                </a:tc>
              </a:tr>
              <a:tr h="1408884">
                <a:tc>
                  <a:txBody>
                    <a:bodyPr/>
                    <a:lstStyle/>
                    <a:p>
                      <a:pPr algn="l" defTabSz="457200">
                        <a:defRPr sz="1800">
                          <a:solidFill>
                            <a:srgbClr val="000000"/>
                          </a:solidFill>
                        </a:defRPr>
                      </a:pPr>
                      <a:r>
                        <a:rPr sz="4200">
                          <a:solidFill>
                            <a:srgbClr val="6D6A67"/>
                          </a:solidFill>
                          <a:effectLst>
                            <a:outerShdw sx="100000" sy="100000" kx="0" ky="0" algn="b" rotWithShape="0" blurRad="25400" dist="12700" dir="5280000">
                              <a:srgbClr val="FFFFFF"/>
                            </a:outerShdw>
                          </a:effectLst>
                        </a:rPr>
                        <a:t>Bag-of-Patterns (BOSS, SAX VSM)</a:t>
                      </a:r>
                    </a:p>
                  </a:txBody>
                  <a:tcPr marL="50800" marR="50800" marT="50800" marB="50800" anchor="ctr" anchorCtr="0" horzOverflow="overflow"/>
                </a:tc>
                <a:tc>
                  <a:txBody>
                    <a:bodyPr/>
                    <a:lstStyle/>
                    <a:p>
                      <a:pPr algn="l" defTabSz="457200">
                        <a:defRPr sz="4200">
                          <a:effectLst>
                            <a:outerShdw sx="100000" sy="100000" kx="0" ky="0" algn="b" rotWithShape="0" blurRad="25400" dist="12700" dir="5280000">
                              <a:srgbClr val="FFFFFF"/>
                            </a:outerShdw>
                          </a:effectLst>
                        </a:defRPr>
                      </a:pPr>
                      <a:r>
                        <a:t>O(N</a:t>
                      </a:r>
                      <a:r>
                        <a:rPr baseline="31999"/>
                        <a:t>2</a:t>
                      </a:r>
                      <a:r>
                        <a:t>n</a:t>
                      </a:r>
                      <a:r>
                        <a:rPr baseline="31999"/>
                        <a:t>2</a:t>
                      </a:r>
                      <a:r>
                        <a:t>) to O(Nn</a:t>
                      </a:r>
                      <a:r>
                        <a:rPr baseline="31999"/>
                        <a:t>3</a:t>
                      </a:r>
                      <a:r>
                        <a:t>)</a:t>
                      </a:r>
                    </a:p>
                  </a:txBody>
                  <a:tcPr marL="50800" marR="50800" marT="50800" marB="50800" anchor="ctr" anchorCtr="0" horzOverflow="overflow"/>
                </a:tc>
                <a:tc>
                  <a:txBody>
                    <a:bodyPr/>
                    <a:lstStyle/>
                    <a:p>
                      <a:pPr algn="l" defTabSz="457200">
                        <a:defRPr sz="1800">
                          <a:solidFill>
                            <a:srgbClr val="000000"/>
                          </a:solidFill>
                        </a:defRPr>
                      </a:pPr>
                      <a:r>
                        <a:rPr sz="4200">
                          <a:solidFill>
                            <a:srgbClr val="6D6A67"/>
                          </a:solidFill>
                          <a:effectLst>
                            <a:outerShdw sx="100000" sy="100000" kx="0" ky="0" algn="b" rotWithShape="0" blurRad="25400" dist="12700" dir="5280000">
                              <a:srgbClr val="FFFFFF"/>
                            </a:outerShdw>
                          </a:effectLst>
                        </a:rPr>
                        <a:t>O(Nn)</a:t>
                      </a:r>
                    </a:p>
                  </a:txBody>
                  <a:tcPr marL="50800" marR="50800" marT="50800" marB="50800" anchor="ctr" anchorCtr="0" horzOverflow="overflow"/>
                </a:tc>
              </a:tr>
              <a:tr h="1408884">
                <a:tc>
                  <a:txBody>
                    <a:bodyPr/>
                    <a:lstStyle/>
                    <a:p>
                      <a:pPr algn="l" defTabSz="457200">
                        <a:defRPr sz="1800">
                          <a:solidFill>
                            <a:srgbClr val="000000"/>
                          </a:solidFill>
                        </a:defRPr>
                      </a:pPr>
                      <a:r>
                        <a:rPr sz="4200">
                          <a:solidFill>
                            <a:srgbClr val="6D6A67"/>
                          </a:solidFill>
                          <a:effectLst>
                            <a:outerShdw sx="100000" sy="100000" kx="0" ky="0" algn="b" rotWithShape="0" blurRad="25400" dist="12700" dir="5280000">
                              <a:srgbClr val="FFFFFF"/>
                            </a:outerShdw>
                          </a:effectLst>
                        </a:rPr>
                        <a:t>Ensembles (COTE, LS)</a:t>
                      </a:r>
                    </a:p>
                  </a:txBody>
                  <a:tcPr marL="50800" marR="50800" marT="50800" marB="50800" anchor="ctr" anchorCtr="0" horzOverflow="overflow"/>
                </a:tc>
                <a:tc>
                  <a:txBody>
                    <a:bodyPr/>
                    <a:lstStyle/>
                    <a:p>
                      <a:pPr algn="l" defTabSz="457200">
                        <a:defRPr sz="4200">
                          <a:effectLst>
                            <a:outerShdw sx="100000" sy="100000" kx="0" ky="0" algn="b" rotWithShape="0" blurRad="25400" dist="12700" dir="5280000">
                              <a:srgbClr val="FFFFFF"/>
                            </a:outerShdw>
                          </a:effectLst>
                        </a:defRPr>
                      </a:pPr>
                      <a:r>
                        <a:t>O(N</a:t>
                      </a:r>
                      <a:r>
                        <a:rPr baseline="31999"/>
                        <a:t>2</a:t>
                      </a:r>
                      <a:r>
                        <a:t>n</a:t>
                      </a:r>
                      <a:r>
                        <a:rPr baseline="31999"/>
                        <a:t>3</a:t>
                      </a:r>
                      <a:r>
                        <a:t>) </a:t>
                      </a:r>
                    </a:p>
                  </a:txBody>
                  <a:tcPr marL="50800" marR="50800" marT="50800" marB="50800" anchor="ctr" anchorCtr="0" horzOverflow="overflow"/>
                </a:tc>
                <a:tc>
                  <a:txBody>
                    <a:bodyPr/>
                    <a:lstStyle/>
                    <a:p>
                      <a:pPr algn="l" defTabSz="457200">
                        <a:defRPr sz="4200">
                          <a:effectLst>
                            <a:outerShdw sx="100000" sy="100000" kx="0" ky="0" algn="b" rotWithShape="0" blurRad="25400" dist="12700" dir="5280000">
                              <a:srgbClr val="FFFFFF"/>
                            </a:outerShdw>
                          </a:effectLst>
                        </a:defRPr>
                      </a:pPr>
                      <a:r>
                        <a:t>O(Nn</a:t>
                      </a:r>
                      <a:r>
                        <a:rPr baseline="31999"/>
                        <a:t>2</a:t>
                      </a:r>
                      <a:r>
                        <a:t>)</a:t>
                      </a:r>
                    </a:p>
                  </a:txBody>
                  <a:tcPr marL="50800" marR="50800" marT="50800" marB="50800" anchor="ctr" anchorCtr="0" horzOverflow="overflow"/>
                </a:tc>
              </a:tr>
              <a:tr h="1174530">
                <a:tc>
                  <a:txBody>
                    <a:bodyPr/>
                    <a:lstStyle/>
                    <a:p>
                      <a:pPr algn="l" defTabSz="457200">
                        <a:defRPr sz="1800">
                          <a:solidFill>
                            <a:srgbClr val="000000"/>
                          </a:solidFill>
                        </a:defRPr>
                      </a:pPr>
                      <a:r>
                        <a:rPr sz="4200">
                          <a:solidFill>
                            <a:srgbClr val="6D6A67"/>
                          </a:solidFill>
                          <a:effectLst>
                            <a:outerShdw sx="100000" sy="100000" kx="0" ky="0" algn="b" rotWithShape="0" blurRad="25400" dist="12700" dir="5280000">
                              <a:srgbClr val="FFFFFF"/>
                            </a:outerShdw>
                          </a:effectLst>
                        </a:rPr>
                        <a:t>BOSS VS</a:t>
                      </a:r>
                    </a:p>
                  </a:txBody>
                  <a:tcPr marL="50800" marR="50800" marT="50800" marB="50800" anchor="ctr" anchorCtr="0" horzOverflow="overflow"/>
                </a:tc>
                <a:tc>
                  <a:txBody>
                    <a:bodyPr/>
                    <a:lstStyle/>
                    <a:p>
                      <a:pPr algn="l" defTabSz="457200">
                        <a:defRPr sz="4200">
                          <a:effectLst>
                            <a:outerShdw sx="100000" sy="100000" kx="0" ky="0" algn="b" rotWithShape="0" blurRad="25400" dist="12700" dir="5280000">
                              <a:srgbClr val="FFFFFF"/>
                            </a:outerShdw>
                          </a:effectLst>
                        </a:defRPr>
                      </a:pPr>
                      <a:r>
                        <a:t>O(Nn</a:t>
                      </a:r>
                      <a:r>
                        <a:rPr baseline="31999"/>
                        <a:t>3/2</a:t>
                      </a:r>
                      <a:r>
                        <a:t>)</a:t>
                      </a:r>
                    </a:p>
                  </a:txBody>
                  <a:tcPr marL="50800" marR="50800" marT="50800" marB="50800" anchor="ctr" anchorCtr="0" horzOverflow="overflow"/>
                </a:tc>
                <a:tc>
                  <a:txBody>
                    <a:bodyPr/>
                    <a:lstStyle/>
                    <a:p>
                      <a:pPr algn="l" defTabSz="457200">
                        <a:defRPr sz="1800">
                          <a:solidFill>
                            <a:srgbClr val="000000"/>
                          </a:solidFill>
                        </a:defRPr>
                      </a:pPr>
                      <a:r>
                        <a:rPr sz="4200">
                          <a:solidFill>
                            <a:srgbClr val="6D6A67"/>
                          </a:solidFill>
                          <a:effectLst>
                            <a:outerShdw sx="100000" sy="100000" kx="0" ky="0" algn="b" rotWithShape="0" blurRad="25400" dist="12700" dir="5280000">
                              <a:srgbClr val="FFFFFF"/>
                            </a:outerShdw>
                          </a:effectLst>
                        </a:rPr>
                        <a:t>O(n)</a:t>
                      </a:r>
                    </a:p>
                  </a:txBody>
                  <a:tcPr marL="50800" marR="50800" marT="50800" marB="50800" anchor="ctr" anchorCtr="0" horzOverflow="overflow"/>
                </a:tc>
              </a:tr>
            </a:tbl>
          </a:graphicData>
        </a:graphic>
      </p:graphicFrame>
      <p:sp>
        <p:nvSpPr>
          <p:cNvPr id="329" name="Shape 32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0" name="Shape 330"/>
          <p:cNvSpPr/>
          <p:nvPr/>
        </p:nvSpPr>
        <p:spPr>
          <a:xfrm>
            <a:off x="1252966" y="11079452"/>
            <a:ext cx="5837276" cy="2276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a:r>
              <a:t>N=#time series, </a:t>
            </a:r>
          </a:p>
          <a:p>
            <a:pPr algn="l"/>
            <a:r>
              <a:t>n=times series length</a:t>
            </a:r>
          </a:p>
          <a:p>
            <a:pPr algn="l"/>
            <a:r>
              <a:t>r=warping window size</a:t>
            </a:r>
          </a:p>
        </p:txBody>
      </p:sp>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332" name="Shape 332"/>
          <p:cNvSpPr/>
          <p:nvPr>
            <p:ph type="sldNum" sz="quarter" idx="2"/>
          </p:nvPr>
        </p:nvSpPr>
        <p:spPr>
          <a:xfrm>
            <a:off x="20441728" y="12965906"/>
            <a:ext cx="341934" cy="5111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3" name="plot_scalability_startlight_curves.csv_small.pdf"/>
          <p:cNvPicPr>
            <a:picLocks noChangeAspect="1"/>
          </p:cNvPicPr>
          <p:nvPr/>
        </p:nvPicPr>
        <p:blipFill>
          <a:blip r:embed="rId2">
            <a:extLst/>
          </a:blip>
          <a:stretch>
            <a:fillRect/>
          </a:stretch>
        </p:blipFill>
        <p:spPr>
          <a:xfrm>
            <a:off x="12992325" y="1383618"/>
            <a:ext cx="9863954" cy="4618456"/>
          </a:xfrm>
          <a:prstGeom prst="rect">
            <a:avLst/>
          </a:prstGeom>
          <a:ln w="12700">
            <a:miter lim="400000"/>
          </a:ln>
        </p:spPr>
      </p:pic>
      <p:pic>
        <p:nvPicPr>
          <p:cNvPr id="334" name="plot_scalability_toe_segmentation.csv_small.pdf"/>
          <p:cNvPicPr>
            <a:picLocks noChangeAspect="1"/>
          </p:cNvPicPr>
          <p:nvPr/>
        </p:nvPicPr>
        <p:blipFill>
          <a:blip r:embed="rId3">
            <a:extLst/>
          </a:blip>
          <a:stretch>
            <a:fillRect/>
          </a:stretch>
        </p:blipFill>
        <p:spPr>
          <a:xfrm>
            <a:off x="2214205" y="1383618"/>
            <a:ext cx="10008664" cy="4618456"/>
          </a:xfrm>
          <a:prstGeom prst="rect">
            <a:avLst/>
          </a:prstGeom>
          <a:ln w="12700">
            <a:miter lim="400000"/>
          </a:ln>
        </p:spPr>
      </p:pic>
      <p:pic>
        <p:nvPicPr>
          <p:cNvPr id="335" name="plot_scalability_heartbeat_BIDMC.csv_small.pdf"/>
          <p:cNvPicPr>
            <a:picLocks noChangeAspect="1"/>
          </p:cNvPicPr>
          <p:nvPr/>
        </p:nvPicPr>
        <p:blipFill>
          <a:blip r:embed="rId4">
            <a:extLst/>
          </a:blip>
          <a:stretch>
            <a:fillRect/>
          </a:stretch>
        </p:blipFill>
        <p:spPr>
          <a:xfrm>
            <a:off x="2181957" y="6486075"/>
            <a:ext cx="9951201" cy="4618455"/>
          </a:xfrm>
          <a:prstGeom prst="rect">
            <a:avLst/>
          </a:prstGeom>
          <a:ln w="12700">
            <a:miter lim="400000"/>
          </a:ln>
        </p:spPr>
      </p:pic>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7" name="Shape 33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8" name="critical_distance_boss_vs_parameters-crop.pdf"/>
          <p:cNvPicPr>
            <a:picLocks noChangeAspect="1"/>
          </p:cNvPicPr>
          <p:nvPr/>
        </p:nvPicPr>
        <p:blipFill>
          <a:blip r:embed="rId2">
            <a:extLst/>
          </a:blip>
          <a:stretch>
            <a:fillRect/>
          </a:stretch>
        </p:blipFill>
        <p:spPr>
          <a:xfrm>
            <a:off x="2511851" y="3088535"/>
            <a:ext cx="18620886" cy="7538930"/>
          </a:xfrm>
          <a:prstGeom prst="rect">
            <a:avLst/>
          </a:prstGeom>
          <a:ln w="12700">
            <a:miter lim="400000"/>
          </a:ln>
        </p:spPr>
      </p:pic>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340" name="Shape 340"/>
          <p:cNvSpPr/>
          <p:nvPr>
            <p:ph type="sldNum" sz="quarter" idx="2"/>
          </p:nvPr>
        </p:nvSpPr>
        <p:spPr>
          <a:xfrm>
            <a:off x="20441728" y="12965906"/>
            <a:ext cx="341934" cy="5111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1" name="pasted-image.tiff"/>
          <p:cNvPicPr>
            <a:picLocks noChangeAspect="1"/>
          </p:cNvPicPr>
          <p:nvPr/>
        </p:nvPicPr>
        <p:blipFill>
          <a:blip r:embed="rId2">
            <a:extLst/>
          </a:blip>
          <a:stretch>
            <a:fillRect/>
          </a:stretch>
        </p:blipFill>
        <p:spPr>
          <a:xfrm>
            <a:off x="6298564" y="6038265"/>
            <a:ext cx="11989856" cy="7466897"/>
          </a:xfrm>
          <a:prstGeom prst="rect">
            <a:avLst/>
          </a:prstGeom>
          <a:ln w="12700">
            <a:miter lim="400000"/>
          </a:ln>
        </p:spPr>
      </p:pic>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 name="Shape 147"/>
          <p:cNvSpPr/>
          <p:nvPr>
            <p:ph type="title"/>
          </p:nvPr>
        </p:nvSpPr>
        <p:spPr>
          <a:prstGeom prst="rect">
            <a:avLst/>
          </a:prstGeom>
        </p:spPr>
        <p:txBody>
          <a:bodyPr/>
          <a:lstStyle>
            <a:lvl1pPr defTabSz="554990">
              <a:defRPr spc="-170" sz="8550"/>
            </a:lvl1pPr>
          </a:lstStyle>
          <a:p>
            <a:pPr/>
            <a:r>
              <a:t>Time Series Classification</a:t>
            </a:r>
          </a:p>
        </p:txBody>
      </p:sp>
      <p:sp>
        <p:nvSpPr>
          <p:cNvPr id="148" name="Shape 148"/>
          <p:cNvSpPr/>
          <p:nvPr>
            <p:ph type="body" sz="half" idx="1"/>
          </p:nvPr>
        </p:nvSpPr>
        <p:spPr>
          <a:xfrm>
            <a:off x="3548062" y="4196953"/>
            <a:ext cx="11263337" cy="6594435"/>
          </a:xfrm>
          <a:prstGeom prst="rect">
            <a:avLst/>
          </a:prstGeom>
        </p:spPr>
        <p:txBody>
          <a:bodyPr anchor="t"/>
          <a:lstStyle/>
          <a:p>
            <a:pPr/>
            <a:r>
              <a:t>Time series classification aims at assigning a class label to an unlabeled </a:t>
            </a:r>
            <a:r>
              <a:rPr i="1"/>
              <a:t>query</a:t>
            </a:r>
            <a:r>
              <a:t> time series based on a (trained) </a:t>
            </a:r>
            <a:r>
              <a:rPr i="1"/>
              <a:t>model</a:t>
            </a:r>
            <a:r>
              <a:t>.</a:t>
            </a:r>
          </a:p>
        </p:txBody>
      </p:sp>
      <p:grpSp>
        <p:nvGrpSpPr>
          <p:cNvPr id="151" name="Group 151"/>
          <p:cNvGrpSpPr/>
          <p:nvPr/>
        </p:nvGrpSpPr>
        <p:grpSpPr>
          <a:xfrm>
            <a:off x="8324386" y="11065055"/>
            <a:ext cx="5026994" cy="2325336"/>
            <a:chOff x="0" y="0"/>
            <a:chExt cx="5026992" cy="2325335"/>
          </a:xfrm>
        </p:grpSpPr>
        <p:pic>
          <p:nvPicPr>
            <p:cNvPr id="150" name="pasted-image.pdf"/>
            <p:cNvPicPr>
              <a:picLocks noChangeAspect="1"/>
            </p:cNvPicPr>
            <p:nvPr/>
          </p:nvPicPr>
          <p:blipFill>
            <a:blip r:embed="rId2">
              <a:extLst/>
            </a:blip>
            <a:srcRect l="0" t="0" r="50047" b="0"/>
            <a:stretch>
              <a:fillRect/>
            </a:stretch>
          </p:blipFill>
          <p:spPr>
            <a:xfrm>
              <a:off x="177800" y="114300"/>
              <a:ext cx="4671393" cy="1868136"/>
            </a:xfrm>
            <a:prstGeom prst="rect">
              <a:avLst/>
            </a:prstGeom>
            <a:ln>
              <a:noFill/>
            </a:ln>
            <a:effectLst/>
          </p:spPr>
        </p:pic>
        <p:pic>
          <p:nvPicPr>
            <p:cNvPr id="149" name=""/>
            <p:cNvPicPr>
              <a:picLocks noChangeAspect="0"/>
            </p:cNvPicPr>
            <p:nvPr/>
          </p:nvPicPr>
          <p:blipFill>
            <a:blip r:embed="rId3">
              <a:extLst/>
            </a:blip>
            <a:stretch>
              <a:fillRect/>
            </a:stretch>
          </p:blipFill>
          <p:spPr>
            <a:xfrm>
              <a:off x="0" y="-1"/>
              <a:ext cx="5026993" cy="2325337"/>
            </a:xfrm>
            <a:prstGeom prst="rect">
              <a:avLst/>
            </a:prstGeom>
            <a:effectLst/>
          </p:spPr>
        </p:pic>
      </p:grpSp>
      <p:grpSp>
        <p:nvGrpSpPr>
          <p:cNvPr id="154" name="Group 154"/>
          <p:cNvGrpSpPr/>
          <p:nvPr/>
        </p:nvGrpSpPr>
        <p:grpSpPr>
          <a:xfrm>
            <a:off x="15755363" y="1979887"/>
            <a:ext cx="5356206" cy="11485014"/>
            <a:chOff x="0" y="0"/>
            <a:chExt cx="5356204" cy="11485012"/>
          </a:xfrm>
        </p:grpSpPr>
        <p:pic>
          <p:nvPicPr>
            <p:cNvPr id="153" name="bossVSM_tf_idf.pdf"/>
            <p:cNvPicPr>
              <a:picLocks noChangeAspect="1"/>
            </p:cNvPicPr>
            <p:nvPr/>
          </p:nvPicPr>
          <p:blipFill>
            <a:blip r:embed="rId4">
              <a:extLst/>
            </a:blip>
            <a:srcRect l="0" t="0" r="66372" b="0"/>
            <a:stretch>
              <a:fillRect/>
            </a:stretch>
          </p:blipFill>
          <p:spPr>
            <a:xfrm>
              <a:off x="210797" y="114300"/>
              <a:ext cx="4967608" cy="11027813"/>
            </a:xfrm>
            <a:prstGeom prst="rect">
              <a:avLst/>
            </a:prstGeom>
            <a:ln>
              <a:noFill/>
            </a:ln>
            <a:effectLst/>
          </p:spPr>
        </p:pic>
        <p:pic>
          <p:nvPicPr>
            <p:cNvPr id="152" name=""/>
            <p:cNvPicPr>
              <a:picLocks noChangeAspect="0"/>
            </p:cNvPicPr>
            <p:nvPr/>
          </p:nvPicPr>
          <p:blipFill>
            <a:blip r:embed="rId5">
              <a:extLst/>
            </a:blip>
            <a:stretch>
              <a:fillRect/>
            </a:stretch>
          </p:blipFill>
          <p:spPr>
            <a:xfrm>
              <a:off x="-1" y="0"/>
              <a:ext cx="5356206" cy="11485013"/>
            </a:xfrm>
            <a:prstGeom prst="rect">
              <a:avLst/>
            </a:prstGeom>
            <a:effectLst/>
          </p:spPr>
        </p:pic>
      </p:grpSp>
      <p:pic>
        <p:nvPicPr>
          <p:cNvPr id="155" name=""/>
          <p:cNvPicPr>
            <a:picLocks noChangeAspect="0"/>
          </p:cNvPicPr>
          <p:nvPr/>
        </p:nvPicPr>
        <p:blipFill>
          <a:blip r:embed="rId6">
            <a:extLst/>
          </a:blip>
          <a:stretch>
            <a:fillRect/>
          </a:stretch>
        </p:blipFill>
        <p:spPr>
          <a:xfrm>
            <a:off x="13628827" y="12070913"/>
            <a:ext cx="1888370" cy="299399"/>
          </a:xfrm>
          <a:prstGeom prst="rect">
            <a:avLst/>
          </a:prstGeom>
        </p:spPr>
      </p:pic>
      <p:sp>
        <p:nvSpPr>
          <p:cNvPr id="157" name="Shape 157"/>
          <p:cNvSpPr/>
          <p:nvPr/>
        </p:nvSpPr>
        <p:spPr>
          <a:xfrm>
            <a:off x="13674907" y="11437941"/>
            <a:ext cx="1399742" cy="1565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a:pPr>
            <a:r>
              <a:t>find </a:t>
            </a:r>
          </a:p>
          <a:p>
            <a:pPr>
              <a:defRPr b="1"/>
            </a:pPr>
            <a:r>
              <a:t>label</a:t>
            </a:r>
          </a:p>
        </p:txBody>
      </p:sp>
      <p:grpSp>
        <p:nvGrpSpPr>
          <p:cNvPr id="160" name="Group 160"/>
          <p:cNvGrpSpPr/>
          <p:nvPr/>
        </p:nvGrpSpPr>
        <p:grpSpPr>
          <a:xfrm>
            <a:off x="17526066" y="420290"/>
            <a:ext cx="1814799" cy="981076"/>
            <a:chOff x="0" y="0"/>
            <a:chExt cx="1814797" cy="981075"/>
          </a:xfrm>
        </p:grpSpPr>
        <p:sp>
          <p:nvSpPr>
            <p:cNvPr id="159" name="Shape 159"/>
            <p:cNvSpPr/>
            <p:nvPr/>
          </p:nvSpPr>
          <p:spPr>
            <a:xfrm>
              <a:off x="31750" y="31750"/>
              <a:ext cx="1751298" cy="917575"/>
            </a:xfrm>
            <a:prstGeom prst="rect">
              <a:avLst/>
            </a:prstGeom>
            <a:noFill/>
            <a:ln>
              <a:noFill/>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a:solidFill>
                    <a:srgbClr val="202020"/>
                  </a:solidFill>
                </a:defRPr>
              </a:lvl1pPr>
            </a:lstStyle>
            <a:p>
              <a:pPr/>
              <a:r>
                <a:t>Model</a:t>
              </a:r>
            </a:p>
          </p:txBody>
        </p:sp>
        <p:pic>
          <p:nvPicPr>
            <p:cNvPr id="158" name=""/>
            <p:cNvPicPr>
              <a:picLocks noChangeAspect="0"/>
            </p:cNvPicPr>
            <p:nvPr/>
          </p:nvPicPr>
          <p:blipFill>
            <a:blip r:embed="rId7">
              <a:extLst/>
            </a:blip>
            <a:stretch>
              <a:fillRect/>
            </a:stretch>
          </p:blipFill>
          <p:spPr>
            <a:xfrm>
              <a:off x="-1" y="0"/>
              <a:ext cx="1814799" cy="981076"/>
            </a:xfrm>
            <a:prstGeom prst="rect">
              <a:avLst/>
            </a:prstGeom>
            <a:effectLst/>
          </p:spPr>
        </p:pic>
      </p:grpSp>
      <p:pic>
        <p:nvPicPr>
          <p:cNvPr id="161" name=""/>
          <p:cNvPicPr>
            <a:picLocks noChangeAspect="0"/>
          </p:cNvPicPr>
          <p:nvPr/>
        </p:nvPicPr>
        <p:blipFill>
          <a:blip r:embed="rId8">
            <a:extLst/>
          </a:blip>
          <a:stretch>
            <a:fillRect/>
          </a:stretch>
        </p:blipFill>
        <p:spPr>
          <a:xfrm>
            <a:off x="15905057" y="1815005"/>
            <a:ext cx="5049077" cy="11596217"/>
          </a:xfrm>
          <a:prstGeom prst="rect">
            <a:avLst/>
          </a:prstGeom>
        </p:spPr>
      </p:pic>
      <p:grpSp>
        <p:nvGrpSpPr>
          <p:cNvPr id="165" name="Group 165"/>
          <p:cNvGrpSpPr/>
          <p:nvPr/>
        </p:nvGrpSpPr>
        <p:grpSpPr>
          <a:xfrm>
            <a:off x="6056684" y="11730041"/>
            <a:ext cx="1786410" cy="981076"/>
            <a:chOff x="0" y="0"/>
            <a:chExt cx="1786408" cy="981075"/>
          </a:xfrm>
        </p:grpSpPr>
        <p:sp>
          <p:nvSpPr>
            <p:cNvPr id="164" name="Shape 164"/>
            <p:cNvSpPr/>
            <p:nvPr/>
          </p:nvSpPr>
          <p:spPr>
            <a:xfrm>
              <a:off x="31750" y="31750"/>
              <a:ext cx="1722909" cy="917575"/>
            </a:xfrm>
            <a:prstGeom prst="rect">
              <a:avLst/>
            </a:prstGeom>
            <a:noFill/>
            <a:ln>
              <a:noFill/>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a:solidFill>
                    <a:srgbClr val="202020"/>
                  </a:solidFill>
                </a:defRPr>
              </a:lvl1pPr>
            </a:lstStyle>
            <a:p>
              <a:pPr/>
              <a:r>
                <a:t>Query</a:t>
              </a:r>
            </a:p>
          </p:txBody>
        </p:sp>
        <p:pic>
          <p:nvPicPr>
            <p:cNvPr id="163" name=""/>
            <p:cNvPicPr>
              <a:picLocks noChangeAspect="0"/>
            </p:cNvPicPr>
            <p:nvPr/>
          </p:nvPicPr>
          <p:blipFill>
            <a:blip r:embed="rId9">
              <a:extLst/>
            </a:blip>
            <a:stretch>
              <a:fillRect/>
            </a:stretch>
          </p:blipFill>
          <p:spPr>
            <a:xfrm>
              <a:off x="0" y="0"/>
              <a:ext cx="1786409" cy="981076"/>
            </a:xfrm>
            <a:prstGeom prst="rect">
              <a:avLst/>
            </a:prstGeom>
            <a:effectLst/>
          </p:spPr>
        </p:pic>
      </p:grpSp>
      <p:sp>
        <p:nvSpPr>
          <p:cNvPr id="166" name="Shape 166"/>
          <p:cNvSpPr/>
          <p:nvPr>
            <p:ph type="sldNum" sz="quarter" idx="2"/>
          </p:nvPr>
        </p:nvSpPr>
        <p:spPr>
          <a:xfrm>
            <a:off x="20465057" y="12965906"/>
            <a:ext cx="295276" cy="5111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hape 168"/>
          <p:cNvSpPr/>
          <p:nvPr>
            <p:ph type="body" sz="half" idx="1"/>
          </p:nvPr>
        </p:nvSpPr>
        <p:spPr>
          <a:xfrm>
            <a:off x="2384658" y="625078"/>
            <a:ext cx="9307404" cy="12465844"/>
          </a:xfrm>
          <a:prstGeom prst="rect">
            <a:avLst/>
          </a:prstGeom>
        </p:spPr>
        <p:txBody>
          <a:bodyPr anchor="t"/>
          <a:lstStyle/>
          <a:p>
            <a:pPr marL="604787" indent="-604787" defTabSz="508254">
              <a:spcBef>
                <a:spcPts val="3600"/>
              </a:spcBef>
              <a:defRPr sz="4524"/>
            </a:pPr>
            <a:r>
              <a:t>UCR time series archive is the gold standard in TS research.</a:t>
            </a:r>
          </a:p>
          <a:p>
            <a:pPr marL="604787" indent="-604787" defTabSz="508254">
              <a:spcBef>
                <a:spcPts val="3600"/>
              </a:spcBef>
              <a:defRPr sz="4524"/>
            </a:pPr>
            <a:r>
              <a:t>At most thousands of time series with thousands of measured values for a single dataset. </a:t>
            </a:r>
          </a:p>
          <a:p>
            <a:pPr marL="604787" indent="-604787" defTabSz="508254">
              <a:spcBef>
                <a:spcPts val="3600"/>
              </a:spcBef>
              <a:defRPr sz="4524"/>
            </a:pPr>
            <a:r>
              <a:t>Over all datasets there are 50.000 train and 100.000 test time series or 55 Million values.</a:t>
            </a:r>
          </a:p>
          <a:p>
            <a:pPr marL="604787" indent="-604787" defTabSz="508254">
              <a:spcBef>
                <a:spcPts val="3600"/>
              </a:spcBef>
              <a:defRPr sz="4524"/>
            </a:pPr>
            <a:r>
              <a:t> These datasets led to</a:t>
            </a:r>
          </a:p>
          <a:p>
            <a:pPr lvl="1" marL="1046747" indent="-604787" defTabSz="508254">
              <a:spcBef>
                <a:spcPts val="3600"/>
              </a:spcBef>
              <a:defRPr sz="4524"/>
            </a:pPr>
            <a:r>
              <a:t>a wealth of time series classification algorithms…</a:t>
            </a:r>
          </a:p>
          <a:p>
            <a:pPr lvl="1" marL="1046747" indent="-604787" defTabSz="508254">
              <a:spcBef>
                <a:spcPts val="3600"/>
              </a:spcBef>
              <a:defRPr i="1" sz="4524"/>
            </a:pPr>
            <a:r>
              <a:t>with high computation complexities. </a:t>
            </a:r>
          </a:p>
        </p:txBody>
      </p:sp>
      <p:sp>
        <p:nvSpPr>
          <p:cNvPr id="169" name="Shape 169"/>
          <p:cNvSpPr/>
          <p:nvPr>
            <p:ph type="sldNum" sz="quarter" idx="2"/>
          </p:nvPr>
        </p:nvSpPr>
        <p:spPr>
          <a:xfrm>
            <a:off x="20465057" y="12965906"/>
            <a:ext cx="295276" cy="5111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0" name="pasted-image.tiff"/>
          <p:cNvPicPr>
            <a:picLocks noChangeAspect="1"/>
          </p:cNvPicPr>
          <p:nvPr/>
        </p:nvPicPr>
        <p:blipFill>
          <a:blip r:embed="rId2">
            <a:extLst/>
          </a:blip>
          <a:srcRect l="0" t="0" r="38524" b="0"/>
          <a:stretch>
            <a:fillRect/>
          </a:stretch>
        </p:blipFill>
        <p:spPr>
          <a:xfrm>
            <a:off x="12221463" y="2209"/>
            <a:ext cx="12780257" cy="13711582"/>
          </a:xfrm>
          <a:prstGeom prst="rect">
            <a:avLst/>
          </a:prstGeom>
          <a:ln w="12700">
            <a:miter lim="400000"/>
          </a:ln>
        </p:spPr>
      </p:pic>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graphicFrame>
        <p:nvGraphicFramePr>
          <p:cNvPr id="172" name="Table 172"/>
          <p:cNvGraphicFramePr/>
          <p:nvPr/>
        </p:nvGraphicFramePr>
        <p:xfrm>
          <a:off x="1203720" y="1114882"/>
          <a:ext cx="22483035" cy="9643295"/>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9187434"/>
                <a:gridCol w="7580980"/>
                <a:gridCol w="5701919"/>
              </a:tblGrid>
              <a:tr h="1553439">
                <a:tc>
                  <a:txBody>
                    <a:bodyPr/>
                    <a:lstStyle/>
                    <a:p>
                      <a:pPr defTabSz="457200">
                        <a:defRPr sz="4200">
                          <a:effectLst>
                            <a:outerShdw sx="100000" sy="100000" kx="0" ky="0" algn="b" rotWithShape="0" blurRad="25400" dist="12700" dir="5280000">
                              <a:srgbClr val="FFFFFF"/>
                            </a:outerShdw>
                          </a:effectLst>
                        </a:defRPr>
                      </a:pPr>
                    </a:p>
                  </a:txBody>
                  <a:tcPr marL="50800" marR="50800" marT="50800" marB="50800" anchor="ctr" anchorCtr="0" horzOverflow="overflow"/>
                </a:tc>
                <a:tc>
                  <a:txBody>
                    <a:bodyPr/>
                    <a:lstStyle/>
                    <a:p>
                      <a:pPr algn="l" defTabSz="457200">
                        <a:defRPr sz="1800">
                          <a:solidFill>
                            <a:srgbClr val="000000"/>
                          </a:solidFill>
                        </a:defRPr>
                      </a:pPr>
                      <a:r>
                        <a:rPr b="1" sz="4200">
                          <a:solidFill>
                            <a:srgbClr val="6D6A67"/>
                          </a:solidFill>
                          <a:effectLst>
                            <a:outerShdw sx="100000" sy="100000" kx="0" ky="0" algn="b" rotWithShape="0" blurRad="25400" dist="12700" dir="5280000">
                              <a:srgbClr val="FFFFFF"/>
                            </a:outerShdw>
                          </a:effectLst>
                        </a:rPr>
                        <a:t>Train
</a:t>
                      </a:r>
                    </a:p>
                  </a:txBody>
                  <a:tcPr marL="50800" marR="50800" marT="50800" marB="50800" anchor="ctr" anchorCtr="0" horzOverflow="overflow"/>
                </a:tc>
                <a:tc>
                  <a:txBody>
                    <a:bodyPr/>
                    <a:lstStyle/>
                    <a:p>
                      <a:pPr algn="l" defTabSz="457200">
                        <a:defRPr sz="1800">
                          <a:solidFill>
                            <a:srgbClr val="000000"/>
                          </a:solidFill>
                        </a:defRPr>
                      </a:pPr>
                      <a:r>
                        <a:rPr b="1" sz="4200">
                          <a:solidFill>
                            <a:srgbClr val="6D6A67"/>
                          </a:solidFill>
                          <a:effectLst>
                            <a:outerShdw sx="100000" sy="100000" kx="0" ky="0" algn="b" rotWithShape="0" blurRad="25400" dist="12700" dir="5280000">
                              <a:srgbClr val="FFFFFF"/>
                            </a:outerShdw>
                          </a:effectLst>
                        </a:rPr>
                        <a:t>Predict
</a:t>
                      </a:r>
                    </a:p>
                  </a:txBody>
                  <a:tcPr marL="50800" marR="50800" marT="50800" marB="50800" anchor="ctr" anchorCtr="0" horzOverflow="overflow"/>
                </a:tc>
              </a:tr>
              <a:tr h="1553439">
                <a:tc>
                  <a:txBody>
                    <a:bodyPr/>
                    <a:lstStyle/>
                    <a:p>
                      <a:pPr algn="l" defTabSz="457200">
                        <a:defRPr sz="1800">
                          <a:solidFill>
                            <a:srgbClr val="000000"/>
                          </a:solidFill>
                        </a:defRPr>
                      </a:pPr>
                      <a:r>
                        <a:rPr sz="4200">
                          <a:solidFill>
                            <a:srgbClr val="6D6A67"/>
                          </a:solidFill>
                          <a:effectLst>
                            <a:outerShdw sx="100000" sy="100000" kx="0" ky="0" algn="b" rotWithShape="0" blurRad="25400" dist="12700" dir="5280000">
                              <a:srgbClr val="FFFFFF"/>
                            </a:outerShdw>
                          </a:effectLst>
                        </a:rPr>
                        <a:t>1-NN DTW</a:t>
                      </a:r>
                    </a:p>
                  </a:txBody>
                  <a:tcPr marL="50800" marR="50800" marT="50800" marB="50800" anchor="ctr" anchorCtr="0" horzOverflow="overflow"/>
                </a:tc>
                <a:tc>
                  <a:txBody>
                    <a:bodyPr/>
                    <a:lstStyle/>
                    <a:p>
                      <a:pPr algn="l" defTabSz="457200">
                        <a:defRPr sz="1800">
                          <a:solidFill>
                            <a:srgbClr val="000000"/>
                          </a:solidFill>
                        </a:defRPr>
                      </a:pPr>
                      <a:r>
                        <a:rPr sz="4200">
                          <a:solidFill>
                            <a:srgbClr val="6D6A67"/>
                          </a:solidFill>
                          <a:effectLst>
                            <a:outerShdw sx="100000" sy="100000" kx="0" ky="0" algn="b" rotWithShape="0" blurRad="25400" dist="12700" dir="5280000">
                              <a:srgbClr val="FFFFFF"/>
                            </a:outerShdw>
                          </a:effectLst>
                        </a:rPr>
                        <a:t>-</a:t>
                      </a:r>
                    </a:p>
                  </a:txBody>
                  <a:tcPr marL="50800" marR="50800" marT="50800" marB="50800" anchor="ctr" anchorCtr="0" horzOverflow="overflow"/>
                </a:tc>
                <a:tc>
                  <a:txBody>
                    <a:bodyPr/>
                    <a:lstStyle/>
                    <a:p>
                      <a:pPr algn="l" defTabSz="457200">
                        <a:defRPr sz="4200">
                          <a:effectLst>
                            <a:outerShdw sx="100000" sy="100000" kx="0" ky="0" algn="b" rotWithShape="0" blurRad="25400" dist="12700" dir="5280000">
                              <a:srgbClr val="FFFFFF"/>
                            </a:outerShdw>
                          </a:effectLst>
                        </a:defRPr>
                      </a:pPr>
                      <a:r>
                        <a:t>O(Nn</a:t>
                      </a:r>
                      <a:r>
                        <a:rPr baseline="31999"/>
                        <a:t>2</a:t>
                      </a:r>
                      <a:r>
                        <a:t>)</a:t>
                      </a:r>
                    </a:p>
                  </a:txBody>
                  <a:tcPr marL="50800" marR="50800" marT="50800" marB="50800" anchor="ctr" anchorCtr="0" horzOverflow="overflow"/>
                </a:tc>
              </a:tr>
              <a:tr h="1553439">
                <a:tc>
                  <a:txBody>
                    <a:bodyPr/>
                    <a:lstStyle/>
                    <a:p>
                      <a:pPr algn="l" defTabSz="457200">
                        <a:defRPr sz="1800">
                          <a:solidFill>
                            <a:srgbClr val="000000"/>
                          </a:solidFill>
                        </a:defRPr>
                      </a:pPr>
                      <a:r>
                        <a:rPr sz="4200">
                          <a:solidFill>
                            <a:srgbClr val="6D6A67"/>
                          </a:solidFill>
                          <a:effectLst>
                            <a:outerShdw sx="100000" sy="100000" kx="0" ky="0" algn="b" rotWithShape="0" blurRad="25400" dist="12700" dir="5280000">
                              <a:srgbClr val="FFFFFF"/>
                            </a:outerShdw>
                          </a:effectLst>
                        </a:rPr>
                        <a:t>1-NN DTW with warping window</a:t>
                      </a:r>
                    </a:p>
                  </a:txBody>
                  <a:tcPr marL="50800" marR="50800" marT="50800" marB="50800" anchor="ctr" anchorCtr="0" horzOverflow="overflow"/>
                </a:tc>
                <a:tc>
                  <a:txBody>
                    <a:bodyPr/>
                    <a:lstStyle/>
                    <a:p>
                      <a:pPr algn="l" defTabSz="457200">
                        <a:defRPr sz="4200">
                          <a:effectLst>
                            <a:outerShdw sx="100000" sy="100000" kx="0" ky="0" algn="b" rotWithShape="0" blurRad="25400" dist="12700" dir="5280000">
                              <a:srgbClr val="FFFFFF"/>
                            </a:outerShdw>
                          </a:effectLst>
                        </a:defRPr>
                      </a:pPr>
                      <a:r>
                        <a:t>O(Nn</a:t>
                      </a:r>
                      <a:r>
                        <a:rPr baseline="31999"/>
                        <a:t>2</a:t>
                      </a:r>
                      <a:r>
                        <a:t>)</a:t>
                      </a:r>
                    </a:p>
                  </a:txBody>
                  <a:tcPr marL="50800" marR="50800" marT="50800" marB="50800" anchor="ctr" anchorCtr="0" horzOverflow="overflow"/>
                </a:tc>
                <a:tc>
                  <a:txBody>
                    <a:bodyPr/>
                    <a:lstStyle/>
                    <a:p>
                      <a:pPr algn="l" defTabSz="457200">
                        <a:defRPr sz="1800">
                          <a:solidFill>
                            <a:srgbClr val="000000"/>
                          </a:solidFill>
                        </a:defRPr>
                      </a:pPr>
                      <a:r>
                        <a:rPr sz="4200">
                          <a:solidFill>
                            <a:srgbClr val="6D6A67"/>
                          </a:solidFill>
                          <a:effectLst>
                            <a:outerShdw sx="100000" sy="100000" kx="0" ky="0" algn="b" rotWithShape="0" blurRad="25400" dist="12700" dir="5280000">
                              <a:srgbClr val="FFFFFF"/>
                            </a:outerShdw>
                          </a:effectLst>
                        </a:rPr>
                        <a:t>O(Nnr), 0.01&lt;r&lt;1</a:t>
                      </a:r>
                    </a:p>
                  </a:txBody>
                  <a:tcPr marL="50800" marR="50800" marT="50800" marB="50800" anchor="ctr" anchorCtr="0" horzOverflow="overflow"/>
                </a:tc>
              </a:tr>
              <a:tr h="1243480">
                <a:tc>
                  <a:txBody>
                    <a:bodyPr/>
                    <a:lstStyle/>
                    <a:p>
                      <a:pPr algn="l" defTabSz="457200">
                        <a:defRPr sz="1800">
                          <a:solidFill>
                            <a:srgbClr val="000000"/>
                          </a:solidFill>
                        </a:defRPr>
                      </a:pPr>
                      <a:r>
                        <a:rPr sz="4200">
                          <a:solidFill>
                            <a:srgbClr val="6D6A67"/>
                          </a:solidFill>
                          <a:effectLst>
                            <a:outerShdw sx="100000" sy="100000" kx="0" ky="0" algn="b" rotWithShape="0" blurRad="25400" dist="12700" dir="5280000">
                              <a:srgbClr val="FFFFFF"/>
                            </a:outerShdw>
                          </a:effectLst>
                        </a:rPr>
                        <a:t>Shapelets (LS, ST, Fast)</a:t>
                      </a:r>
                    </a:p>
                  </a:txBody>
                  <a:tcPr marL="50800" marR="50800" marT="50800" marB="50800" anchor="ctr" anchorCtr="0" horzOverflow="overflow"/>
                </a:tc>
                <a:tc>
                  <a:txBody>
                    <a:bodyPr/>
                    <a:lstStyle/>
                    <a:p>
                      <a:pPr algn="l" defTabSz="457200">
                        <a:defRPr sz="4200">
                          <a:effectLst>
                            <a:outerShdw sx="100000" sy="100000" kx="0" ky="0" algn="b" rotWithShape="0" blurRad="25400" dist="12700" dir="5280000">
                              <a:srgbClr val="FFFFFF"/>
                            </a:outerShdw>
                          </a:effectLst>
                        </a:defRPr>
                      </a:pPr>
                      <a:r>
                        <a:t>O(N</a:t>
                      </a:r>
                      <a:r>
                        <a:rPr baseline="31999"/>
                        <a:t>2</a:t>
                      </a:r>
                      <a:r>
                        <a:t>n</a:t>
                      </a:r>
                      <a:r>
                        <a:rPr baseline="31999"/>
                        <a:t>3</a:t>
                      </a:r>
                      <a:r>
                        <a:t>) to O(Nn</a:t>
                      </a:r>
                      <a:r>
                        <a:rPr baseline="31999"/>
                        <a:t>2</a:t>
                      </a:r>
                      <a:r>
                        <a:t>)</a:t>
                      </a:r>
                    </a:p>
                  </a:txBody>
                  <a:tcPr marL="50800" marR="50800" marT="50800" marB="50800" anchor="ctr" anchorCtr="0" horzOverflow="overflow"/>
                </a:tc>
                <a:tc>
                  <a:txBody>
                    <a:bodyPr/>
                    <a:lstStyle/>
                    <a:p>
                      <a:pPr algn="l" defTabSz="457200">
                        <a:defRPr sz="1800">
                          <a:solidFill>
                            <a:srgbClr val="000000"/>
                          </a:solidFill>
                        </a:defRPr>
                      </a:pPr>
                      <a:r>
                        <a:rPr sz="4200">
                          <a:solidFill>
                            <a:srgbClr val="6D6A67"/>
                          </a:solidFill>
                          <a:effectLst>
                            <a:outerShdw sx="100000" sy="100000" kx="0" ky="0" algn="b" rotWithShape="0" blurRad="25400" dist="12700" dir="5280000">
                              <a:srgbClr val="FFFFFF"/>
                            </a:outerShdw>
                          </a:effectLst>
                        </a:rPr>
                        <a:t>O(Nn) to O(n)</a:t>
                      </a:r>
                    </a:p>
                  </a:txBody>
                  <a:tcPr marL="50800" marR="50800" marT="50800" marB="50800" anchor="ctr" anchorCtr="0" horzOverflow="overflow"/>
                </a:tc>
              </a:tr>
              <a:tr h="1863398">
                <a:tc>
                  <a:txBody>
                    <a:bodyPr/>
                    <a:lstStyle/>
                    <a:p>
                      <a:pPr algn="l" defTabSz="457200">
                        <a:defRPr sz="1800">
                          <a:solidFill>
                            <a:srgbClr val="000000"/>
                          </a:solidFill>
                        </a:defRPr>
                      </a:pPr>
                      <a:r>
                        <a:rPr sz="4200">
                          <a:solidFill>
                            <a:srgbClr val="6D6A67"/>
                          </a:solidFill>
                          <a:effectLst>
                            <a:outerShdw sx="100000" sy="100000" kx="0" ky="0" algn="b" rotWithShape="0" blurRad="25400" dist="12700" dir="5280000">
                              <a:srgbClr val="FFFFFF"/>
                            </a:outerShdw>
                          </a:effectLst>
                        </a:rPr>
                        <a:t>Bag-of-Patterns (BOSS, SAX VSM)</a:t>
                      </a:r>
                    </a:p>
                  </a:txBody>
                  <a:tcPr marL="50800" marR="50800" marT="50800" marB="50800" anchor="ctr" anchorCtr="0" horzOverflow="overflow"/>
                </a:tc>
                <a:tc>
                  <a:txBody>
                    <a:bodyPr/>
                    <a:lstStyle/>
                    <a:p>
                      <a:pPr algn="l" defTabSz="457200">
                        <a:defRPr sz="4200">
                          <a:effectLst>
                            <a:outerShdw sx="100000" sy="100000" kx="0" ky="0" algn="b" rotWithShape="0" blurRad="25400" dist="12700" dir="5280000">
                              <a:srgbClr val="FFFFFF"/>
                            </a:outerShdw>
                          </a:effectLst>
                        </a:defRPr>
                      </a:pPr>
                      <a:r>
                        <a:t>O(N</a:t>
                      </a:r>
                      <a:r>
                        <a:rPr baseline="31999"/>
                        <a:t>2</a:t>
                      </a:r>
                      <a:r>
                        <a:t>n</a:t>
                      </a:r>
                      <a:r>
                        <a:rPr baseline="31999"/>
                        <a:t>2</a:t>
                      </a:r>
                      <a:r>
                        <a:t>) to O(Nn</a:t>
                      </a:r>
                      <a:r>
                        <a:rPr baseline="31999"/>
                        <a:t>3</a:t>
                      </a:r>
                      <a:r>
                        <a:t>)</a:t>
                      </a:r>
                    </a:p>
                  </a:txBody>
                  <a:tcPr marL="50800" marR="50800" marT="50800" marB="50800" anchor="ctr" anchorCtr="0" horzOverflow="overflow"/>
                </a:tc>
                <a:tc>
                  <a:txBody>
                    <a:bodyPr/>
                    <a:lstStyle/>
                    <a:p>
                      <a:pPr algn="l" defTabSz="457200">
                        <a:defRPr sz="1800">
                          <a:solidFill>
                            <a:srgbClr val="000000"/>
                          </a:solidFill>
                        </a:defRPr>
                      </a:pPr>
                      <a:r>
                        <a:rPr sz="4200">
                          <a:solidFill>
                            <a:srgbClr val="6D6A67"/>
                          </a:solidFill>
                          <a:effectLst>
                            <a:outerShdw sx="100000" sy="100000" kx="0" ky="0" algn="b" rotWithShape="0" blurRad="25400" dist="12700" dir="5280000">
                              <a:srgbClr val="FFFFFF"/>
                            </a:outerShdw>
                          </a:effectLst>
                        </a:rPr>
                        <a:t>O(Nn)</a:t>
                      </a:r>
                    </a:p>
                  </a:txBody>
                  <a:tcPr marL="50800" marR="50800" marT="50800" marB="50800" anchor="ctr" anchorCtr="0" horzOverflow="overflow"/>
                </a:tc>
              </a:tr>
              <a:tr h="1863398">
                <a:tc>
                  <a:txBody>
                    <a:bodyPr/>
                    <a:lstStyle/>
                    <a:p>
                      <a:pPr algn="l" defTabSz="457200">
                        <a:defRPr sz="1800">
                          <a:solidFill>
                            <a:srgbClr val="000000"/>
                          </a:solidFill>
                        </a:defRPr>
                      </a:pPr>
                      <a:r>
                        <a:rPr sz="4200">
                          <a:solidFill>
                            <a:srgbClr val="6D6A67"/>
                          </a:solidFill>
                          <a:effectLst>
                            <a:outerShdw sx="100000" sy="100000" kx="0" ky="0" algn="b" rotWithShape="0" blurRad="25400" dist="12700" dir="5280000">
                              <a:srgbClr val="FFFFFF"/>
                            </a:outerShdw>
                          </a:effectLst>
                        </a:rPr>
                        <a:t>Ensembles (COTE, EE PROP)</a:t>
                      </a:r>
                    </a:p>
                  </a:txBody>
                  <a:tcPr marL="50800" marR="50800" marT="50800" marB="50800" anchor="ctr" anchorCtr="0" horzOverflow="overflow"/>
                </a:tc>
                <a:tc>
                  <a:txBody>
                    <a:bodyPr/>
                    <a:lstStyle/>
                    <a:p>
                      <a:pPr algn="l" defTabSz="457200">
                        <a:defRPr sz="4200">
                          <a:effectLst>
                            <a:outerShdw sx="100000" sy="100000" kx="0" ky="0" algn="b" rotWithShape="0" blurRad="25400" dist="12700" dir="5280000">
                              <a:srgbClr val="FFFFFF"/>
                            </a:outerShdw>
                          </a:effectLst>
                        </a:defRPr>
                      </a:pPr>
                      <a:r>
                        <a:t>O(N</a:t>
                      </a:r>
                      <a:r>
                        <a:rPr baseline="31999"/>
                        <a:t>2</a:t>
                      </a:r>
                      <a:r>
                        <a:t>n</a:t>
                      </a:r>
                      <a:r>
                        <a:rPr baseline="31999"/>
                        <a:t>3</a:t>
                      </a:r>
                      <a:r>
                        <a:t>) </a:t>
                      </a:r>
                    </a:p>
                  </a:txBody>
                  <a:tcPr marL="50800" marR="50800" marT="50800" marB="50800" anchor="ctr" anchorCtr="0" horzOverflow="overflow"/>
                </a:tc>
                <a:tc>
                  <a:txBody>
                    <a:bodyPr/>
                    <a:lstStyle/>
                    <a:p>
                      <a:pPr algn="l" defTabSz="457200">
                        <a:defRPr sz="4200">
                          <a:effectLst>
                            <a:outerShdw sx="100000" sy="100000" kx="0" ky="0" algn="b" rotWithShape="0" blurRad="25400" dist="12700" dir="5280000">
                              <a:srgbClr val="FFFFFF"/>
                            </a:outerShdw>
                          </a:effectLst>
                        </a:defRPr>
                      </a:pPr>
                      <a:r>
                        <a:t>O(Nn</a:t>
                      </a:r>
                      <a:r>
                        <a:rPr baseline="31999"/>
                        <a:t>2</a:t>
                      </a:r>
                      <a:r>
                        <a:t>)</a:t>
                      </a:r>
                    </a:p>
                  </a:txBody>
                  <a:tcPr marL="50800" marR="50800" marT="50800" marB="50800" anchor="ctr" anchorCtr="0" horzOverflow="overflow"/>
                </a:tc>
              </a:tr>
            </a:tbl>
          </a:graphicData>
        </a:graphic>
      </p:graphicFrame>
      <p:sp>
        <p:nvSpPr>
          <p:cNvPr id="173" name="Shape 173"/>
          <p:cNvSpPr/>
          <p:nvPr>
            <p:ph type="sldNum" sz="quarter" idx="2"/>
          </p:nvPr>
        </p:nvSpPr>
        <p:spPr>
          <a:xfrm>
            <a:off x="20441728" y="12965906"/>
            <a:ext cx="341934" cy="5111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4" name="Shape 174"/>
          <p:cNvSpPr/>
          <p:nvPr/>
        </p:nvSpPr>
        <p:spPr>
          <a:xfrm>
            <a:off x="1252966" y="11079452"/>
            <a:ext cx="5837276" cy="2276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a:r>
              <a:t>N=#time series, </a:t>
            </a:r>
          </a:p>
          <a:p>
            <a:pPr algn="l"/>
            <a:r>
              <a:t>n=times series length</a:t>
            </a:r>
          </a:p>
          <a:p>
            <a:pPr algn="l"/>
            <a:r>
              <a:t>r=warping window size</a:t>
            </a:r>
          </a:p>
        </p:txBody>
      </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8" name="basic_animation3.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2714524" y="80407"/>
            <a:ext cx="13313886" cy="13313886"/>
          </a:xfrm>
          <a:prstGeom prst="rect">
            <a:avLst/>
          </a:prstGeom>
          <a:ln w="12700">
            <a:miter lim="400000"/>
          </a:ln>
        </p:spPr>
      </p:pic>
      <p:sp>
        <p:nvSpPr>
          <p:cNvPr id="179" name="Shape 179"/>
          <p:cNvSpPr/>
          <p:nvPr>
            <p:ph type="sldNum" sz="quarter" idx="2"/>
          </p:nvPr>
        </p:nvSpPr>
        <p:spPr>
          <a:xfrm>
            <a:off x="20465057" y="12965906"/>
            <a:ext cx="295276" cy="5111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0" name="Shape 180"/>
          <p:cNvSpPr/>
          <p:nvPr/>
        </p:nvSpPr>
        <p:spPr>
          <a:xfrm>
            <a:off x="19521603" y="2162272"/>
            <a:ext cx="1536999" cy="854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lstStyle>
          <a:p>
            <a:pPr/>
            <a:r>
              <a:t>90.7%</a:t>
            </a:r>
          </a:p>
        </p:txBody>
      </p:sp>
      <p:sp>
        <p:nvSpPr>
          <p:cNvPr id="181" name="Shape 181"/>
          <p:cNvSpPr/>
          <p:nvPr/>
        </p:nvSpPr>
        <p:spPr>
          <a:xfrm>
            <a:off x="19508450" y="7564089"/>
            <a:ext cx="1563304" cy="854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b="1"/>
            </a:lvl1pPr>
          </a:lstStyle>
          <a:p>
            <a:pPr>
              <a:defRPr b="0"/>
            </a:pPr>
            <a:r>
              <a:rPr b="1"/>
              <a:t>97.8%</a:t>
            </a:r>
          </a:p>
        </p:txBody>
      </p:sp>
      <p:sp>
        <p:nvSpPr>
          <p:cNvPr id="182" name="Shape 182"/>
          <p:cNvSpPr/>
          <p:nvPr/>
        </p:nvSpPr>
        <p:spPr>
          <a:xfrm>
            <a:off x="19508450" y="10750888"/>
            <a:ext cx="1536999" cy="854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lstStyle>
          <a:p>
            <a:pPr/>
            <a:r>
              <a:t>94.1%</a:t>
            </a:r>
          </a:p>
        </p:txBody>
      </p:sp>
      <p:sp>
        <p:nvSpPr>
          <p:cNvPr id="183" name="Shape 183"/>
          <p:cNvSpPr/>
          <p:nvPr/>
        </p:nvSpPr>
        <p:spPr>
          <a:xfrm>
            <a:off x="19508450" y="4861586"/>
            <a:ext cx="1563304" cy="854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b="1"/>
            </a:lvl1pPr>
          </a:lstStyle>
          <a:p>
            <a:pPr>
              <a:defRPr b="0"/>
            </a:pPr>
            <a:r>
              <a:rPr b="1"/>
              <a:t>97.9%</a:t>
            </a:r>
          </a:p>
        </p:txBody>
      </p:sp>
      <p:sp>
        <p:nvSpPr>
          <p:cNvPr id="184" name="Shape 184"/>
          <p:cNvSpPr/>
          <p:nvPr/>
        </p:nvSpPr>
        <p:spPr>
          <a:xfrm>
            <a:off x="18896004" y="292079"/>
            <a:ext cx="2761891" cy="854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b="1"/>
            </a:lvl1pPr>
          </a:lstStyle>
          <a:p>
            <a:pPr/>
            <a:r>
              <a:t>Accuracies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78700000" fill="hold"/>
                                        <p:tgtEl>
                                          <p:spTgt spid="17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7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8" name="pasted-image.tiff"/>
          <p:cNvPicPr>
            <a:picLocks noChangeAspect="1"/>
          </p:cNvPicPr>
          <p:nvPr>
            <p:ph type="pic" idx="13"/>
          </p:nvPr>
        </p:nvPicPr>
        <p:blipFill>
          <a:blip r:embed="rId3">
            <a:extLst/>
          </a:blip>
          <a:srcRect l="0" t="3068" r="0" b="3068"/>
          <a:stretch>
            <a:fillRect/>
          </a:stretch>
        </p:blipFill>
        <p:spPr>
          <a:xfrm>
            <a:off x="12192000" y="6768703"/>
            <a:ext cx="8608219" cy="6125767"/>
          </a:xfrm>
          <a:prstGeom prst="rect">
            <a:avLst/>
          </a:prstGeom>
        </p:spPr>
      </p:pic>
      <p:pic>
        <p:nvPicPr>
          <p:cNvPr id="189" name="pasted-image.tiff"/>
          <p:cNvPicPr>
            <a:picLocks noChangeAspect="1"/>
          </p:cNvPicPr>
          <p:nvPr>
            <p:ph type="pic" idx="14"/>
          </p:nvPr>
        </p:nvPicPr>
        <p:blipFill>
          <a:blip r:embed="rId4">
            <a:extLst/>
          </a:blip>
          <a:srcRect l="0" t="6765" r="0" b="6765"/>
          <a:stretch>
            <a:fillRect/>
          </a:stretch>
        </p:blipFill>
        <p:spPr>
          <a:xfrm>
            <a:off x="12192000" y="625078"/>
            <a:ext cx="8608219" cy="6143626"/>
          </a:xfrm>
          <a:prstGeom prst="rect">
            <a:avLst/>
          </a:prstGeom>
        </p:spPr>
      </p:pic>
      <p:sp>
        <p:nvSpPr>
          <p:cNvPr id="190" name="Shape 190"/>
          <p:cNvSpPr/>
          <p:nvPr>
            <p:ph type="sldNum" sz="quarter" idx="2"/>
          </p:nvPr>
        </p:nvSpPr>
        <p:spPr>
          <a:xfrm>
            <a:off x="20465057" y="12965906"/>
            <a:ext cx="295276" cy="5111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1" name="pasted-image.tiff"/>
          <p:cNvPicPr>
            <a:picLocks noChangeAspect="1"/>
          </p:cNvPicPr>
          <p:nvPr/>
        </p:nvPicPr>
        <p:blipFill>
          <a:blip r:embed="rId5">
            <a:extLst/>
          </a:blip>
          <a:srcRect l="0" t="228" r="0" b="8724"/>
          <a:stretch>
            <a:fillRect/>
          </a:stretch>
        </p:blipFill>
        <p:spPr>
          <a:xfrm>
            <a:off x="3458087" y="6768703"/>
            <a:ext cx="8608220" cy="6125766"/>
          </a:xfrm>
          <a:prstGeom prst="rect">
            <a:avLst/>
          </a:prstGeom>
          <a:ln w="12700">
            <a:miter lim="400000"/>
          </a:ln>
        </p:spPr>
      </p:pic>
      <p:sp>
        <p:nvSpPr>
          <p:cNvPr id="192" name="Shape 192"/>
          <p:cNvSpPr/>
          <p:nvPr/>
        </p:nvSpPr>
        <p:spPr>
          <a:xfrm>
            <a:off x="3932237" y="8289971"/>
            <a:ext cx="7659920" cy="3698876"/>
          </a:xfrm>
          <a:prstGeom prst="rect">
            <a:avLst/>
          </a:prstGeom>
          <a:gradFill>
            <a:gsLst>
              <a:gs pos="0">
                <a:schemeClr val="accent1">
                  <a:hueOff val="109194"/>
                  <a:satOff val="-4874"/>
                  <a:lumOff val="12971"/>
                </a:schemeClr>
              </a:gs>
              <a:gs pos="100000">
                <a:schemeClr val="accent1">
                  <a:hueOff val="228644"/>
                  <a:lumOff val="-9058"/>
                </a:schemeClr>
              </a:gs>
            </a:gsLst>
            <a:lin ang="5400000"/>
          </a:gra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a:solidFill>
                  <a:srgbClr val="FFFFFF"/>
                </a:solidFill>
              </a:defRPr>
            </a:pPr>
            <a:r>
              <a:t>Smart Plugs</a:t>
            </a:r>
          </a:p>
          <a:p>
            <a:pPr>
              <a:defRPr>
                <a:solidFill>
                  <a:srgbClr val="FFFFFF"/>
                </a:solidFill>
              </a:defRPr>
            </a:pPr>
          </a:p>
          <a:p>
            <a:pPr>
              <a:defRPr>
                <a:solidFill>
                  <a:srgbClr val="FFFFFF"/>
                </a:solidFill>
              </a:defRPr>
            </a:pPr>
            <a:r>
              <a:t>„4055 Millions of measurements for 2125 plugs distributed across 40 houses.“</a:t>
            </a:r>
          </a:p>
        </p:txBody>
      </p:sp>
      <p:sp>
        <p:nvSpPr>
          <p:cNvPr id="193" name="Shape 193"/>
          <p:cNvSpPr/>
          <p:nvPr/>
        </p:nvSpPr>
        <p:spPr>
          <a:xfrm>
            <a:off x="12854188" y="8289971"/>
            <a:ext cx="7659919" cy="3698876"/>
          </a:xfrm>
          <a:prstGeom prst="rect">
            <a:avLst/>
          </a:prstGeom>
          <a:gradFill>
            <a:gsLst>
              <a:gs pos="0">
                <a:schemeClr val="accent1">
                  <a:hueOff val="109194"/>
                  <a:satOff val="-4874"/>
                  <a:lumOff val="12971"/>
                </a:schemeClr>
              </a:gs>
              <a:gs pos="100000">
                <a:schemeClr val="accent1">
                  <a:hueOff val="228644"/>
                  <a:lumOff val="-9058"/>
                </a:schemeClr>
              </a:gs>
            </a:gsLst>
            <a:lin ang="5400000"/>
          </a:gra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a:solidFill>
                  <a:srgbClr val="FFFFFF"/>
                </a:solidFill>
              </a:defRPr>
            </a:pPr>
            <a:r>
              <a:t> Real-Time Location System </a:t>
            </a:r>
          </a:p>
          <a:p>
            <a:pPr>
              <a:defRPr>
                <a:solidFill>
                  <a:srgbClr val="FFFFFF"/>
                </a:solidFill>
              </a:defRPr>
            </a:pPr>
          </a:p>
          <a:p>
            <a:pPr>
              <a:defRPr>
                <a:solidFill>
                  <a:srgbClr val="FFFFFF"/>
                </a:solidFill>
              </a:defRPr>
            </a:pPr>
            <a:r>
              <a:t>„The total filesize</a:t>
            </a:r>
          </a:p>
          <a:p>
            <a:pPr>
              <a:defRPr>
                <a:solidFill>
                  <a:srgbClr val="FFFFFF"/>
                </a:solidFill>
              </a:defRPr>
            </a:pPr>
            <a:r>
              <a:t>is 2.6 GB and it contains a total of 49,576,080 position events.“</a:t>
            </a:r>
          </a:p>
        </p:txBody>
      </p:sp>
      <p:sp>
        <p:nvSpPr>
          <p:cNvPr id="194" name="Shape 194"/>
          <p:cNvSpPr/>
          <p:nvPr/>
        </p:nvSpPr>
        <p:spPr>
          <a:xfrm>
            <a:off x="12854188" y="1223297"/>
            <a:ext cx="7659919" cy="4410076"/>
          </a:xfrm>
          <a:prstGeom prst="rect">
            <a:avLst/>
          </a:prstGeom>
          <a:gradFill>
            <a:gsLst>
              <a:gs pos="0">
                <a:schemeClr val="accent1">
                  <a:hueOff val="109194"/>
                  <a:satOff val="-4874"/>
                  <a:lumOff val="12971"/>
                </a:schemeClr>
              </a:gs>
              <a:gs pos="100000">
                <a:schemeClr val="accent1">
                  <a:hueOff val="228644"/>
                  <a:lumOff val="-9058"/>
                </a:schemeClr>
              </a:gs>
            </a:gsLst>
            <a:lin ang="5400000"/>
          </a:gra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a:solidFill>
                  <a:srgbClr val="FFFFFF"/>
                </a:solidFill>
              </a:defRPr>
            </a:pPr>
            <a:r>
              <a:t>Long-term human intracranial EEG recordings</a:t>
            </a:r>
          </a:p>
          <a:p>
            <a:pPr>
              <a:defRPr>
                <a:solidFill>
                  <a:srgbClr val="FFFFFF"/>
                </a:solidFill>
              </a:defRPr>
            </a:pPr>
          </a:p>
          <a:p>
            <a:pPr>
              <a:defRPr>
                <a:solidFill>
                  <a:srgbClr val="FFFFFF"/>
                </a:solidFill>
              </a:defRPr>
            </a:pPr>
            <a:r>
              <a:t>The total file size is &gt;50GB with 240000x16x6000 measurements (6000 samples, 16 electrodes). </a:t>
            </a:r>
          </a:p>
        </p:txBody>
      </p:sp>
      <p:sp>
        <p:nvSpPr>
          <p:cNvPr id="195" name="Shape 195"/>
          <p:cNvSpPr/>
          <p:nvPr/>
        </p:nvSpPr>
        <p:spPr>
          <a:xfrm>
            <a:off x="3407813" y="2290097"/>
            <a:ext cx="8708768" cy="2276476"/>
          </a:xfrm>
          <a:prstGeom prst="rect">
            <a:avLst/>
          </a:prstGeom>
          <a:gradFill>
            <a:gsLst>
              <a:gs pos="0">
                <a:schemeClr val="accent1">
                  <a:hueOff val="109194"/>
                  <a:satOff val="-4874"/>
                  <a:lumOff val="12971"/>
                </a:schemeClr>
              </a:gs>
              <a:gs pos="100000">
                <a:schemeClr val="accent1">
                  <a:hueOff val="228644"/>
                  <a:lumOff val="-9058"/>
                </a:schemeClr>
              </a:gs>
            </a:gsLst>
            <a:lin ang="5400000"/>
          </a:gra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a:solidFill>
                  <a:srgbClr val="FFFFFF"/>
                </a:solidFill>
              </a:defRPr>
            </a:lvl1pPr>
          </a:lstStyle>
          <a:p>
            <a:pPr/>
            <a:r>
              <a:t>At the same time real-time systems emerge: Billions of measurements for thousands of sensors.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3" grpId="3"/>
      <p:bldP build="whole" bldLvl="1" animBg="1" rev="0" advAuto="0" spid="194" grpId="1"/>
      <p:bldP build="whole" bldLvl="1" animBg="1" rev="0" advAuto="0" spid="192" grpId="2"/>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9" name="Shape 199"/>
          <p:cNvSpPr/>
          <p:nvPr>
            <p:ph type="body" idx="1"/>
          </p:nvPr>
        </p:nvSpPr>
        <p:spPr>
          <a:xfrm>
            <a:off x="396091" y="625078"/>
            <a:ext cx="23794803" cy="12465844"/>
          </a:xfrm>
          <a:prstGeom prst="rect">
            <a:avLst/>
          </a:prstGeom>
        </p:spPr>
        <p:txBody>
          <a:bodyPr/>
          <a:lstStyle/>
          <a:p>
            <a:pPr marL="0" indent="0" algn="ctr">
              <a:buSzTx/>
              <a:buNone/>
              <a:defRPr b="1" sz="7500"/>
            </a:pPr>
            <a:r>
              <a:t>Can we be much faster AND (almost) </a:t>
            </a:r>
            <a:br/>
            <a:r>
              <a:t>as accurate as state-of-the-art?</a:t>
            </a:r>
          </a:p>
        </p:txBody>
      </p:sp>
      <p:sp>
        <p:nvSpPr>
          <p:cNvPr id="200" name="Shape 200"/>
          <p:cNvSpPr/>
          <p:nvPr>
            <p:ph type="sldNum" sz="quarter" idx="2"/>
          </p:nvPr>
        </p:nvSpPr>
        <p:spPr>
          <a:xfrm>
            <a:off x="20465057" y="12965906"/>
            <a:ext cx="295276" cy="5111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4" name="Shape 204"/>
          <p:cNvSpPr/>
          <p:nvPr>
            <p:ph type="title"/>
          </p:nvPr>
        </p:nvSpPr>
        <p:spPr>
          <a:prstGeom prst="rect">
            <a:avLst/>
          </a:prstGeom>
        </p:spPr>
        <p:txBody>
          <a:bodyPr/>
          <a:lstStyle/>
          <a:p>
            <a:pPr/>
            <a:r>
              <a:t>BOSS in Vector Space (BOSS VS)</a:t>
            </a:r>
          </a:p>
        </p:txBody>
      </p:sp>
      <p:sp>
        <p:nvSpPr>
          <p:cNvPr id="205" name="Shape 205"/>
          <p:cNvSpPr/>
          <p:nvPr>
            <p:ph type="sldNum" sz="quarter" idx="2"/>
          </p:nvPr>
        </p:nvSpPr>
        <p:spPr>
          <a:xfrm>
            <a:off x="20465057" y="12965906"/>
            <a:ext cx="295276" cy="5111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6" name="pasted-image.tiff"/>
          <p:cNvPicPr>
            <a:picLocks noChangeAspect="1"/>
          </p:cNvPicPr>
          <p:nvPr/>
        </p:nvPicPr>
        <p:blipFill>
          <a:blip r:embed="rId3">
            <a:extLst/>
          </a:blip>
          <a:stretch>
            <a:fillRect/>
          </a:stretch>
        </p:blipFill>
        <p:spPr>
          <a:xfrm>
            <a:off x="2771441" y="4973779"/>
            <a:ext cx="19268645" cy="4310515"/>
          </a:xfrm>
          <a:prstGeom prst="rect">
            <a:avLst/>
          </a:prstGeom>
          <a:ln w="12700">
            <a:miter lim="400000"/>
          </a:ln>
        </p:spPr>
      </p:pic>
      <p:sp>
        <p:nvSpPr>
          <p:cNvPr id="207" name="Shape 207"/>
          <p:cNvSpPr/>
          <p:nvPr/>
        </p:nvSpPr>
        <p:spPr>
          <a:xfrm>
            <a:off x="14539196" y="10955755"/>
            <a:ext cx="7609700" cy="1"/>
          </a:xfrm>
          <a:prstGeom prst="line">
            <a:avLst/>
          </a:prstGeom>
          <a:ln w="101600">
            <a:solidFill>
              <a:srgbClr val="000000"/>
            </a:solidFill>
            <a:miter lim="400000"/>
            <a:headEnd type="triangle" len="sm"/>
            <a:tailEnd type="triangle" len="sm"/>
          </a:ln>
        </p:spPr>
        <p:txBody>
          <a:bodyPr lIns="71437" tIns="71437" rIns="71437" bIns="71437" anchor="ctr"/>
          <a:lstStyle/>
          <a:p>
            <a:pPr>
              <a:defRPr>
                <a:solidFill>
                  <a:srgbClr val="202020"/>
                </a:solidFill>
              </a:defRPr>
            </a:pPr>
          </a:p>
        </p:txBody>
      </p:sp>
      <p:sp>
        <p:nvSpPr>
          <p:cNvPr id="208" name="Shape 208"/>
          <p:cNvSpPr/>
          <p:nvPr/>
        </p:nvSpPr>
        <p:spPr>
          <a:xfrm>
            <a:off x="6817596" y="10955755"/>
            <a:ext cx="7609700" cy="1"/>
          </a:xfrm>
          <a:prstGeom prst="line">
            <a:avLst/>
          </a:prstGeom>
          <a:ln w="101600">
            <a:solidFill>
              <a:srgbClr val="000000"/>
            </a:solidFill>
            <a:miter lim="400000"/>
            <a:headEnd type="triangle" len="sm"/>
            <a:tailEnd type="triangle" len="sm"/>
          </a:ln>
        </p:spPr>
        <p:txBody>
          <a:bodyPr lIns="71437" tIns="71437" rIns="71437" bIns="71437" anchor="ctr"/>
          <a:lstStyle/>
          <a:p>
            <a:pPr>
              <a:defRPr>
                <a:solidFill>
                  <a:srgbClr val="202020"/>
                </a:solidFill>
              </a:defRPr>
            </a:pPr>
          </a:p>
        </p:txBody>
      </p:sp>
      <p:sp>
        <p:nvSpPr>
          <p:cNvPr id="209" name="Shape 209"/>
          <p:cNvSpPr/>
          <p:nvPr/>
        </p:nvSpPr>
        <p:spPr>
          <a:xfrm>
            <a:off x="6908012" y="11537603"/>
            <a:ext cx="7428868" cy="1044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1" sz="5300"/>
            </a:lvl1pPr>
          </a:lstStyle>
          <a:p>
            <a:pPr/>
            <a:r>
              <a:t>1.) word transformation</a:t>
            </a:r>
          </a:p>
        </p:txBody>
      </p:sp>
      <p:sp>
        <p:nvSpPr>
          <p:cNvPr id="210" name="Shape 210"/>
          <p:cNvSpPr/>
          <p:nvPr/>
        </p:nvSpPr>
        <p:spPr>
          <a:xfrm>
            <a:off x="15462113" y="11537603"/>
            <a:ext cx="5763866" cy="1044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1" sz="5300"/>
            </a:lvl1pPr>
          </a:lstStyle>
          <a:p>
            <a:pPr/>
            <a:r>
              <a:t>2.) bag-of-patterns</a:t>
            </a:r>
          </a:p>
        </p:txBody>
      </p:sp>
    </p:spTree>
  </p:cSld>
  <p:clrMapOvr>
    <a:masterClrMapping/>
  </p:clrMapOvr>
  <p:transition xmlns:p14="http://schemas.microsoft.com/office/powerpoint/2010/main" spd="med" advClick="1" p14:dur="1000"/>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Editorial">
  <a:themeElements>
    <a:clrScheme name="Editorial">
      <a:dk1>
        <a:srgbClr val="324863"/>
      </a:dk1>
      <a:lt1>
        <a:srgbClr val="634D31"/>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hueOff val="109194"/>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Editorial">
  <a:themeElements>
    <a:clrScheme name="Editorial">
      <a:dk1>
        <a:srgbClr val="000000"/>
      </a:dk1>
      <a:lt1>
        <a:srgbClr val="FFFFFF"/>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hueOff val="109194"/>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